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Garet Bold" charset="1" panose="00000000000000000000"/>
      <p:regular r:id="rId29"/>
    </p:embeddedFont>
    <p:embeddedFont>
      <p:font typeface="Garet" charset="1" panose="00000000000000000000"/>
      <p:regular r:id="rId30"/>
    </p:embeddedFont>
    <p:embeddedFont>
      <p:font typeface="Canva Sans" charset="1" panose="020B0503030501040103"/>
      <p:regular r:id="rId31"/>
    </p:embeddedFont>
    <p:embeddedFont>
      <p:font typeface="Poppins Bold" charset="1" panose="00000800000000000000"/>
      <p:regular r:id="rId32"/>
    </p:embeddedFont>
    <p:embeddedFont>
      <p:font typeface="Poppins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jpeg" Type="http://schemas.openxmlformats.org/officeDocument/2006/relationships/image"/><Relationship Id="rId11" Target="../media/VAG-AspvmpM.mp4" Type="http://schemas.openxmlformats.org/officeDocument/2006/relationships/video"/><Relationship Id="rId12" Target="../media/VAG-AspvmpM.mp4" Type="http://schemas.microsoft.com/office/2007/relationships/media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19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www.codecademy.com/resources/docs/ai/search-algorithms/best-first-search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VAG-AhdPHUg.mp4" Type="http://schemas.openxmlformats.org/officeDocument/2006/relationships/video"/><Relationship Id="rId12" Target="../media/VAG-AhdPHUg.mp4" Type="http://schemas.microsoft.com/office/2007/relationships/media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t="0" r="-2479" b="-184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04823" y="-898106"/>
            <a:ext cx="4404437" cy="5655778"/>
          </a:xfrm>
          <a:custGeom>
            <a:avLst/>
            <a:gdLst/>
            <a:ahLst/>
            <a:cxnLst/>
            <a:rect r="r" b="b" t="t" l="l"/>
            <a:pathLst>
              <a:path h="5655778" w="4404437">
                <a:moveTo>
                  <a:pt x="0" y="0"/>
                </a:moveTo>
                <a:lnTo>
                  <a:pt x="4404437" y="0"/>
                </a:lnTo>
                <a:lnTo>
                  <a:pt x="4404437" y="5655778"/>
                </a:lnTo>
                <a:lnTo>
                  <a:pt x="0" y="565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998318" y="9036632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1518" y="9036632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2613" y="1818659"/>
            <a:ext cx="12002775" cy="293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82"/>
              </a:lnSpc>
              <a:spcBef>
                <a:spcPct val="0"/>
              </a:spcBef>
            </a:pPr>
            <a:r>
              <a:rPr lang="en-US" b="true" sz="8415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FORMATION BASED UAV-PATH PLANNING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93898" y="5554387"/>
            <a:ext cx="6648304" cy="44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7"/>
              </a:lnSpc>
              <a:spcBef>
                <a:spcPct val="0"/>
              </a:spcBef>
            </a:pPr>
            <a:r>
              <a:rPr lang="en-US" sz="2662" spc="2130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MID-EVAL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7384997">
            <a:off x="-594215" y="-1991275"/>
            <a:ext cx="4404437" cy="5655778"/>
          </a:xfrm>
          <a:custGeom>
            <a:avLst/>
            <a:gdLst/>
            <a:ahLst/>
            <a:cxnLst/>
            <a:rect r="r" b="b" t="t" l="l"/>
            <a:pathLst>
              <a:path h="5655778" w="4404437">
                <a:moveTo>
                  <a:pt x="0" y="0"/>
                </a:moveTo>
                <a:lnTo>
                  <a:pt x="4404437" y="0"/>
                </a:lnTo>
                <a:lnTo>
                  <a:pt x="4404437" y="5655777"/>
                </a:lnTo>
                <a:lnTo>
                  <a:pt x="0" y="565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71675" y="4891869"/>
            <a:ext cx="274465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294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TEAM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93520" y="-432037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4821" y="4182528"/>
            <a:ext cx="1152525" cy="1152525"/>
          </a:xfrm>
          <a:custGeom>
            <a:avLst/>
            <a:gdLst/>
            <a:ahLst/>
            <a:cxnLst/>
            <a:rect r="r" b="b" t="t" l="l"/>
            <a:pathLst>
              <a:path h="1152525" w="1152525">
                <a:moveTo>
                  <a:pt x="0" y="0"/>
                </a:moveTo>
                <a:lnTo>
                  <a:pt x="1152525" y="0"/>
                </a:lnTo>
                <a:lnTo>
                  <a:pt x="1152525" y="1152525"/>
                </a:lnTo>
                <a:lnTo>
                  <a:pt x="0" y="1152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57346" y="1890018"/>
            <a:ext cx="3519859" cy="766076"/>
            <a:chOff x="0" y="0"/>
            <a:chExt cx="186726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7269" cy="406400"/>
            </a:xfrm>
            <a:custGeom>
              <a:avLst/>
              <a:gdLst/>
              <a:ahLst/>
              <a:cxnLst/>
              <a:rect r="r" b="b" t="t" l="l"/>
              <a:pathLst>
                <a:path h="406400" w="1867269">
                  <a:moveTo>
                    <a:pt x="1664069" y="0"/>
                  </a:moveTo>
                  <a:cubicBezTo>
                    <a:pt x="1776293" y="0"/>
                    <a:pt x="1867269" y="90976"/>
                    <a:pt x="1867269" y="203200"/>
                  </a:cubicBezTo>
                  <a:cubicBezTo>
                    <a:pt x="1867269" y="315424"/>
                    <a:pt x="1776293" y="406400"/>
                    <a:pt x="16640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1867269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WHAT IS </a:t>
              </a:r>
              <a:r>
                <a:rPr lang="en-US" sz="2500" spc="230">
                  <a:solidFill>
                    <a:srgbClr val="DE3893"/>
                  </a:solidFill>
                  <a:latin typeface="Garet"/>
                  <a:ea typeface="Garet"/>
                  <a:cs typeface="Garet"/>
                  <a:sym typeface="Garet"/>
                </a:rPr>
                <a:t>BFS</a:t>
              </a: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?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570737" y="343913"/>
            <a:ext cx="9146526" cy="972369"/>
            <a:chOff x="0" y="0"/>
            <a:chExt cx="3987024" cy="4238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87024" cy="423861"/>
            </a:xfrm>
            <a:custGeom>
              <a:avLst/>
              <a:gdLst/>
              <a:ahLst/>
              <a:cxnLst/>
              <a:rect r="r" b="b" t="t" l="l"/>
              <a:pathLst>
                <a:path h="423861" w="3987024">
                  <a:moveTo>
                    <a:pt x="3783824" y="0"/>
                  </a:moveTo>
                  <a:cubicBezTo>
                    <a:pt x="3896048" y="0"/>
                    <a:pt x="3987024" y="94885"/>
                    <a:pt x="3987024" y="211931"/>
                  </a:cubicBezTo>
                  <a:cubicBezTo>
                    <a:pt x="3987024" y="328977"/>
                    <a:pt x="3896048" y="423861"/>
                    <a:pt x="3783824" y="423861"/>
                  </a:cubicBezTo>
                  <a:lnTo>
                    <a:pt x="203200" y="423861"/>
                  </a:lnTo>
                  <a:cubicBezTo>
                    <a:pt x="90976" y="423861"/>
                    <a:pt x="0" y="328977"/>
                    <a:pt x="0" y="211931"/>
                  </a:cubicBezTo>
                  <a:cubicBezTo>
                    <a:pt x="0" y="948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3987024" cy="376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BREADTH FIRST SEARCH</a:t>
              </a:r>
              <a:r>
                <a:rPr lang="en-US" sz="2500" spc="230">
                  <a:solidFill>
                    <a:srgbClr val="DE3893"/>
                  </a:solidFill>
                  <a:latin typeface="Garet"/>
                  <a:ea typeface="Garet"/>
                  <a:cs typeface="Garet"/>
                  <a:sym typeface="Garet"/>
                </a:rPr>
                <a:t>(BFS)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81746" y="3179970"/>
            <a:ext cx="15862903" cy="188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932" indent="-290466" lvl="1">
              <a:lnSpc>
                <a:spcPts val="3767"/>
              </a:lnSpc>
              <a:buFont typeface="Arial"/>
              <a:buChar char="•"/>
            </a:pPr>
            <a:r>
              <a:rPr lang="en-US" sz="2690" spc="24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Breadth-First Search (BFS) is a graph/tree traversal algorithm</a:t>
            </a:r>
          </a:p>
          <a:p>
            <a:pPr algn="l">
              <a:lnSpc>
                <a:spcPts val="3767"/>
              </a:lnSpc>
            </a:pPr>
          </a:p>
          <a:p>
            <a:pPr algn="l" marL="580932" indent="-290466" lvl="1">
              <a:lnSpc>
                <a:spcPts val="3767"/>
              </a:lnSpc>
              <a:buFont typeface="Arial"/>
              <a:buChar char="•"/>
            </a:pPr>
            <a:r>
              <a:rPr lang="en-US" sz="2690" spc="24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BFS explores a graph level by level, visiting all neighbors of a node before moving deeper.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8320" y="5463006"/>
            <a:ext cx="15628319" cy="257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206" indent="-319103" lvl="1">
              <a:lnSpc>
                <a:spcPts val="4138"/>
              </a:lnSpc>
              <a:buFont typeface="Arial"/>
              <a:buChar char="•"/>
            </a:pPr>
            <a:r>
              <a:rPr lang="en-US" sz="2956" spc="27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Uses a queue data structure</a:t>
            </a:r>
          </a:p>
          <a:p>
            <a:pPr algn="l">
              <a:lnSpc>
                <a:spcPts val="4138"/>
              </a:lnSpc>
            </a:pPr>
          </a:p>
          <a:p>
            <a:pPr algn="l" marL="638206" indent="-319103" lvl="1">
              <a:lnSpc>
                <a:spcPts val="4138"/>
              </a:lnSpc>
              <a:buFont typeface="Arial"/>
              <a:buChar char="•"/>
            </a:pPr>
            <a:r>
              <a:rPr lang="en-US" sz="2956" spc="27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Guarantees the shortest path in unweighted graphs</a:t>
            </a:r>
          </a:p>
          <a:p>
            <a:pPr algn="l">
              <a:lnSpc>
                <a:spcPts val="4138"/>
              </a:lnSpc>
            </a:pPr>
          </a:p>
          <a:p>
            <a:pPr algn="l" marL="638206" indent="-319103" lvl="1">
              <a:lnSpc>
                <a:spcPts val="4138"/>
              </a:lnSpc>
              <a:buFont typeface="Arial"/>
              <a:buChar char="•"/>
            </a:pPr>
            <a:r>
              <a:rPr lang="en-US" sz="2956" spc="27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Commonly used in level-order traversal and connectivity problems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70737" y="343913"/>
            <a:ext cx="9146526" cy="972369"/>
            <a:chOff x="0" y="0"/>
            <a:chExt cx="3987024" cy="4238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7024" cy="423861"/>
            </a:xfrm>
            <a:custGeom>
              <a:avLst/>
              <a:gdLst/>
              <a:ahLst/>
              <a:cxnLst/>
              <a:rect r="r" b="b" t="t" l="l"/>
              <a:pathLst>
                <a:path h="423861" w="3987024">
                  <a:moveTo>
                    <a:pt x="3783824" y="0"/>
                  </a:moveTo>
                  <a:cubicBezTo>
                    <a:pt x="3896048" y="0"/>
                    <a:pt x="3987024" y="94885"/>
                    <a:pt x="3987024" y="211931"/>
                  </a:cubicBezTo>
                  <a:cubicBezTo>
                    <a:pt x="3987024" y="328977"/>
                    <a:pt x="3896048" y="423861"/>
                    <a:pt x="3783824" y="423861"/>
                  </a:cubicBezTo>
                  <a:lnTo>
                    <a:pt x="203200" y="423861"/>
                  </a:lnTo>
                  <a:cubicBezTo>
                    <a:pt x="90976" y="423861"/>
                    <a:pt x="0" y="328977"/>
                    <a:pt x="0" y="211931"/>
                  </a:cubicBezTo>
                  <a:cubicBezTo>
                    <a:pt x="0" y="948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987024" cy="376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BREADTH FIRST SEARCH</a:t>
              </a:r>
              <a:r>
                <a:rPr lang="en-US" sz="2500" spc="230">
                  <a:solidFill>
                    <a:srgbClr val="DE3893"/>
                  </a:solidFill>
                  <a:latin typeface="Garet"/>
                  <a:ea typeface="Garet"/>
                  <a:cs typeface="Garet"/>
                  <a:sym typeface="Garet"/>
                </a:rPr>
                <a:t>(BFS)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93520" y="-432037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821" y="4182528"/>
            <a:ext cx="1152525" cy="1152525"/>
          </a:xfrm>
          <a:custGeom>
            <a:avLst/>
            <a:gdLst/>
            <a:ahLst/>
            <a:cxnLst/>
            <a:rect r="r" b="b" t="t" l="l"/>
            <a:pathLst>
              <a:path h="1152525" w="1152525">
                <a:moveTo>
                  <a:pt x="0" y="0"/>
                </a:moveTo>
                <a:lnTo>
                  <a:pt x="1152525" y="0"/>
                </a:lnTo>
                <a:lnTo>
                  <a:pt x="1152525" y="1152525"/>
                </a:lnTo>
                <a:lnTo>
                  <a:pt x="0" y="1152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09064" y="1712225"/>
            <a:ext cx="5010445" cy="766076"/>
            <a:chOff x="0" y="0"/>
            <a:chExt cx="2658018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8018" cy="406400"/>
            </a:xfrm>
            <a:custGeom>
              <a:avLst/>
              <a:gdLst/>
              <a:ahLst/>
              <a:cxnLst/>
              <a:rect r="r" b="b" t="t" l="l"/>
              <a:pathLst>
                <a:path h="406400" w="2658018">
                  <a:moveTo>
                    <a:pt x="2454818" y="0"/>
                  </a:moveTo>
                  <a:cubicBezTo>
                    <a:pt x="2567043" y="0"/>
                    <a:pt x="2658018" y="90976"/>
                    <a:pt x="2658018" y="203200"/>
                  </a:cubicBezTo>
                  <a:cubicBezTo>
                    <a:pt x="2658018" y="315424"/>
                    <a:pt x="2567043" y="406400"/>
                    <a:pt x="24548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2658018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HOW </a:t>
              </a:r>
              <a:r>
                <a:rPr lang="en-US" sz="2500" spc="230">
                  <a:solidFill>
                    <a:srgbClr val="DE3893"/>
                  </a:solidFill>
                  <a:latin typeface="Garet"/>
                  <a:ea typeface="Garet"/>
                  <a:cs typeface="Garet"/>
                  <a:sym typeface="Garet"/>
                </a:rPr>
                <a:t>BFS</a:t>
              </a: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WORKS?</a:t>
              </a:r>
            </a:p>
          </p:txBody>
        </p:sp>
      </p:grp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330996" y="4182528"/>
            <a:ext cx="6457455" cy="363231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09064" y="2946400"/>
            <a:ext cx="11899942" cy="448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929" indent="-253464" lvl="1">
              <a:lnSpc>
                <a:spcPts val="3287"/>
              </a:lnSpc>
              <a:buFont typeface="Arial"/>
              <a:buChar char="•"/>
            </a:pPr>
            <a:r>
              <a:rPr lang="en-US" sz="2347" spc="21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Start from the source node, mark it as visited, and insert it into a queue</a:t>
            </a:r>
          </a:p>
          <a:p>
            <a:pPr algn="l">
              <a:lnSpc>
                <a:spcPts val="3287"/>
              </a:lnSpc>
            </a:pPr>
          </a:p>
          <a:p>
            <a:pPr algn="l" marL="506929" indent="-253464" lvl="1">
              <a:lnSpc>
                <a:spcPts val="3287"/>
              </a:lnSpc>
              <a:buFont typeface="Arial"/>
              <a:buChar char="•"/>
            </a:pPr>
            <a:r>
              <a:rPr lang="en-US" sz="2347" spc="21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Remove the front node from the queue and visit all its unvisited adjacent nodes</a:t>
            </a:r>
          </a:p>
          <a:p>
            <a:pPr algn="l">
              <a:lnSpc>
                <a:spcPts val="3287"/>
              </a:lnSpc>
            </a:pPr>
          </a:p>
          <a:p>
            <a:pPr algn="l" marL="506929" indent="-253464" lvl="1">
              <a:lnSpc>
                <a:spcPts val="3287"/>
              </a:lnSpc>
              <a:buFont typeface="Arial"/>
              <a:buChar char="•"/>
            </a:pPr>
            <a:r>
              <a:rPr lang="en-US" sz="2347" spc="21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Mark each adjacent node as visited and add them to the queue</a:t>
            </a:r>
          </a:p>
          <a:p>
            <a:pPr algn="l">
              <a:lnSpc>
                <a:spcPts val="3287"/>
              </a:lnSpc>
            </a:pPr>
          </a:p>
          <a:p>
            <a:pPr algn="l" marL="506929" indent="-253464" lvl="1">
              <a:lnSpc>
                <a:spcPts val="3287"/>
              </a:lnSpc>
              <a:buFont typeface="Arial"/>
              <a:buChar char="•"/>
            </a:pPr>
            <a:r>
              <a:rPr lang="en-US" sz="2347" spc="21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Repeat this process, ensuring nodes are processed level by level, until the queue becomes empty and all reachable nodes are visited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70737" y="343913"/>
            <a:ext cx="9146526" cy="972369"/>
            <a:chOff x="0" y="0"/>
            <a:chExt cx="3987024" cy="4238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7024" cy="423861"/>
            </a:xfrm>
            <a:custGeom>
              <a:avLst/>
              <a:gdLst/>
              <a:ahLst/>
              <a:cxnLst/>
              <a:rect r="r" b="b" t="t" l="l"/>
              <a:pathLst>
                <a:path h="423861" w="3987024">
                  <a:moveTo>
                    <a:pt x="3783824" y="0"/>
                  </a:moveTo>
                  <a:cubicBezTo>
                    <a:pt x="3896048" y="0"/>
                    <a:pt x="3987024" y="94885"/>
                    <a:pt x="3987024" y="211931"/>
                  </a:cubicBezTo>
                  <a:cubicBezTo>
                    <a:pt x="3987024" y="328977"/>
                    <a:pt x="3896048" y="423861"/>
                    <a:pt x="3783824" y="423861"/>
                  </a:cubicBezTo>
                  <a:lnTo>
                    <a:pt x="203200" y="423861"/>
                  </a:lnTo>
                  <a:cubicBezTo>
                    <a:pt x="90976" y="423861"/>
                    <a:pt x="0" y="328977"/>
                    <a:pt x="0" y="211931"/>
                  </a:cubicBezTo>
                  <a:cubicBezTo>
                    <a:pt x="0" y="948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987024" cy="376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BREADTH FIRST SEARCH</a:t>
              </a:r>
              <a:r>
                <a:rPr lang="en-US" sz="2500" spc="230">
                  <a:solidFill>
                    <a:srgbClr val="DE3893"/>
                  </a:solidFill>
                  <a:latin typeface="Garet"/>
                  <a:ea typeface="Garet"/>
                  <a:cs typeface="Garet"/>
                  <a:sym typeface="Garet"/>
                </a:rPr>
                <a:t>(BFS)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93520" y="-432037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821" y="4182528"/>
            <a:ext cx="1152525" cy="1152525"/>
          </a:xfrm>
          <a:custGeom>
            <a:avLst/>
            <a:gdLst/>
            <a:ahLst/>
            <a:cxnLst/>
            <a:rect r="r" b="b" t="t" l="l"/>
            <a:pathLst>
              <a:path h="1152525" w="1152525">
                <a:moveTo>
                  <a:pt x="0" y="0"/>
                </a:moveTo>
                <a:lnTo>
                  <a:pt x="1152525" y="0"/>
                </a:lnTo>
                <a:lnTo>
                  <a:pt x="1152525" y="1152525"/>
                </a:lnTo>
                <a:lnTo>
                  <a:pt x="0" y="1152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09064" y="1712225"/>
            <a:ext cx="5010445" cy="766076"/>
            <a:chOff x="0" y="0"/>
            <a:chExt cx="2658018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8018" cy="406400"/>
            </a:xfrm>
            <a:custGeom>
              <a:avLst/>
              <a:gdLst/>
              <a:ahLst/>
              <a:cxnLst/>
              <a:rect r="r" b="b" t="t" l="l"/>
              <a:pathLst>
                <a:path h="406400" w="2658018">
                  <a:moveTo>
                    <a:pt x="2454818" y="0"/>
                  </a:moveTo>
                  <a:cubicBezTo>
                    <a:pt x="2567043" y="0"/>
                    <a:pt x="2658018" y="90976"/>
                    <a:pt x="2658018" y="203200"/>
                  </a:cubicBezTo>
                  <a:cubicBezTo>
                    <a:pt x="2658018" y="315424"/>
                    <a:pt x="2567043" y="406400"/>
                    <a:pt x="24548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2658018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APPLICATIONS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819816" y="1712225"/>
            <a:ext cx="5010445" cy="766076"/>
            <a:chOff x="0" y="0"/>
            <a:chExt cx="2658018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8018" cy="406400"/>
            </a:xfrm>
            <a:custGeom>
              <a:avLst/>
              <a:gdLst/>
              <a:ahLst/>
              <a:cxnLst/>
              <a:rect r="r" b="b" t="t" l="l"/>
              <a:pathLst>
                <a:path h="406400" w="2658018">
                  <a:moveTo>
                    <a:pt x="2454818" y="0"/>
                  </a:moveTo>
                  <a:cubicBezTo>
                    <a:pt x="2567043" y="0"/>
                    <a:pt x="2658018" y="90976"/>
                    <a:pt x="2658018" y="203200"/>
                  </a:cubicBezTo>
                  <a:cubicBezTo>
                    <a:pt x="2658018" y="315424"/>
                    <a:pt x="2567043" y="406400"/>
                    <a:pt x="24548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2658018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CODE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118263" y="2944135"/>
            <a:ext cx="6413552" cy="5671186"/>
          </a:xfrm>
          <a:custGeom>
            <a:avLst/>
            <a:gdLst/>
            <a:ahLst/>
            <a:cxnLst/>
            <a:rect r="r" b="b" t="t" l="l"/>
            <a:pathLst>
              <a:path h="5671186" w="6413552">
                <a:moveTo>
                  <a:pt x="0" y="0"/>
                </a:moveTo>
                <a:lnTo>
                  <a:pt x="6413552" y="0"/>
                </a:lnTo>
                <a:lnTo>
                  <a:pt x="6413552" y="5671187"/>
                </a:lnTo>
                <a:lnTo>
                  <a:pt x="0" y="5671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57346" y="3034613"/>
            <a:ext cx="7734936" cy="558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2662" spc="2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 Finding shortest path in unweighted graphs</a:t>
            </a:r>
          </a:p>
          <a:p>
            <a:pPr algn="l">
              <a:lnSpc>
                <a:spcPts val="3726"/>
              </a:lnSpc>
            </a:pPr>
          </a:p>
          <a:p>
            <a:pPr algn="l">
              <a:lnSpc>
                <a:spcPts val="3726"/>
              </a:lnSpc>
            </a:pPr>
            <a:r>
              <a:rPr lang="en-US" sz="2662" spc="2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Level-order traversal of trees</a:t>
            </a:r>
          </a:p>
          <a:p>
            <a:pPr algn="l">
              <a:lnSpc>
                <a:spcPts val="3726"/>
              </a:lnSpc>
            </a:pPr>
          </a:p>
          <a:p>
            <a:pPr algn="l">
              <a:lnSpc>
                <a:spcPts val="3726"/>
              </a:lnSpc>
            </a:pPr>
            <a:r>
              <a:rPr lang="en-US" sz="2662" spc="2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Web crawling and social network analysis</a:t>
            </a:r>
          </a:p>
          <a:p>
            <a:pPr algn="l">
              <a:lnSpc>
                <a:spcPts val="3726"/>
              </a:lnSpc>
            </a:pPr>
          </a:p>
          <a:p>
            <a:pPr algn="l">
              <a:lnSpc>
                <a:spcPts val="3726"/>
              </a:lnSpc>
            </a:pPr>
            <a:r>
              <a:rPr lang="en-US" sz="2662" spc="2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Finding minimum moves in games and puzzles</a:t>
            </a:r>
          </a:p>
          <a:p>
            <a:pPr algn="l">
              <a:lnSpc>
                <a:spcPts val="3726"/>
              </a:lnSpc>
            </a:pPr>
          </a:p>
          <a:p>
            <a:pPr algn="l">
              <a:lnSpc>
                <a:spcPts val="3726"/>
              </a:lnSpc>
            </a:pPr>
            <a:r>
              <a:rPr lang="en-US" sz="2662" spc="2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Network broadcasting and routing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25128" y="2209914"/>
            <a:ext cx="5543293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Algorithm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35175" y="2209914"/>
            <a:ext cx="5408227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Dijkstra’s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96352" y="4308053"/>
            <a:ext cx="3385513" cy="854973"/>
            <a:chOff x="0" y="0"/>
            <a:chExt cx="160925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9259" cy="406400"/>
            </a:xfrm>
            <a:custGeom>
              <a:avLst/>
              <a:gdLst/>
              <a:ahLst/>
              <a:cxnLst/>
              <a:rect r="r" b="b" t="t" l="l"/>
              <a:pathLst>
                <a:path h="406400" w="1609259">
                  <a:moveTo>
                    <a:pt x="1406059" y="0"/>
                  </a:moveTo>
                  <a:cubicBezTo>
                    <a:pt x="1518283" y="0"/>
                    <a:pt x="1609259" y="90976"/>
                    <a:pt x="1609259" y="203200"/>
                  </a:cubicBezTo>
                  <a:cubicBezTo>
                    <a:pt x="1609259" y="315424"/>
                    <a:pt x="1518283" y="406400"/>
                    <a:pt x="14060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1609259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968230" y="4510124"/>
            <a:ext cx="2659773" cy="43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751" b="true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Why Dijkstra?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6225" y="5418881"/>
            <a:ext cx="6248666" cy="1805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BFS works only when all edges have equal cost, but real-world graphs often have weighted edges such as road lengths or tolls. We need an algorithm to find the shortest path in weighted graphs.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424604" y="4308053"/>
            <a:ext cx="3599825" cy="854973"/>
            <a:chOff x="0" y="0"/>
            <a:chExt cx="171113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11129" cy="406400"/>
            </a:xfrm>
            <a:custGeom>
              <a:avLst/>
              <a:gdLst/>
              <a:ahLst/>
              <a:cxnLst/>
              <a:rect r="r" b="b" t="t" l="l"/>
              <a:pathLst>
                <a:path h="406400" w="1711129">
                  <a:moveTo>
                    <a:pt x="1507930" y="0"/>
                  </a:moveTo>
                  <a:cubicBezTo>
                    <a:pt x="1620154" y="0"/>
                    <a:pt x="1711129" y="90976"/>
                    <a:pt x="1711129" y="203200"/>
                  </a:cubicBezTo>
                  <a:cubicBezTo>
                    <a:pt x="1711129" y="315424"/>
                    <a:pt x="1620154" y="406400"/>
                    <a:pt x="15079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47625"/>
              <a:ext cx="171113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659840" y="4510124"/>
            <a:ext cx="3159836" cy="43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751" b="true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Key Idea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6875" y="5418881"/>
            <a:ext cx="6248666" cy="1805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Dijkstra’s algorithm repeatedly selects the unvisited node with the smallest distance from the source and updates its neighboring edges. Once selected, the node’s shortest distance is finalized.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6881865" y="4754590"/>
            <a:ext cx="3542739" cy="0"/>
          </a:xfrm>
          <a:prstGeom prst="line">
            <a:avLst/>
          </a:prstGeom>
          <a:ln cap="flat" w="38100">
            <a:gradFill>
              <a:gsLst>
                <a:gs pos="0">
                  <a:srgbClr val="92A6DD">
                    <a:alpha val="100000"/>
                  </a:srgbClr>
                </a:gs>
                <a:gs pos="100000">
                  <a:srgbClr val="DF96DA">
                    <a:alpha val="100000"/>
                  </a:srgbClr>
                </a:gs>
              </a:gsLst>
              <a:lin ang="0"/>
            </a:gra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32077" y="3408247"/>
            <a:ext cx="7529146" cy="3674174"/>
            <a:chOff x="0" y="0"/>
            <a:chExt cx="1493614" cy="7288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93614" cy="728874"/>
            </a:xfrm>
            <a:custGeom>
              <a:avLst/>
              <a:gdLst/>
              <a:ahLst/>
              <a:cxnLst/>
              <a:rect r="r" b="b" t="t" l="l"/>
              <a:pathLst>
                <a:path h="728874" w="1493614">
                  <a:moveTo>
                    <a:pt x="0" y="0"/>
                  </a:moveTo>
                  <a:lnTo>
                    <a:pt x="1493614" y="0"/>
                  </a:lnTo>
                  <a:lnTo>
                    <a:pt x="1493614" y="728874"/>
                  </a:lnTo>
                  <a:lnTo>
                    <a:pt x="0" y="728874"/>
                  </a:lnTo>
                  <a:close/>
                </a:path>
              </a:pathLst>
            </a:custGeom>
            <a:blipFill>
              <a:blip r:embed="rId4"/>
              <a:stretch>
                <a:fillRect l="-261" t="0" r="-26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66378" y="1870314"/>
            <a:ext cx="7038718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rithm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9975" y="1870314"/>
            <a:ext cx="3370259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Algo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271" y="3360622"/>
            <a:ext cx="8494452" cy="4903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0319" indent="-250160" lvl="1">
              <a:lnSpc>
                <a:spcPts val="3244"/>
              </a:lnSpc>
              <a:buFont typeface="Arial"/>
              <a:buChar char="•"/>
            </a:pPr>
            <a:r>
              <a:rPr lang="en-US" b="true" sz="2317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Input</a:t>
            </a: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: Takes a weighted graph with </a:t>
            </a:r>
            <a:r>
              <a:rPr lang="en-US" b="true" sz="2317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non-negative edge weights</a:t>
            </a: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 and a source vertex</a:t>
            </a:r>
          </a:p>
          <a:p>
            <a:pPr algn="just" marL="500319" indent="-250160" lvl="1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Initialize distance of the source to 0 and all other vertices to ∞</a:t>
            </a:r>
          </a:p>
          <a:p>
            <a:pPr algn="just" marL="500319" indent="-250160" lvl="1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Use a </a:t>
            </a:r>
            <a:r>
              <a:rPr lang="en-US" b="true" sz="2317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priority queue</a:t>
            </a: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 to always select the vertex with minimum distance</a:t>
            </a:r>
          </a:p>
          <a:p>
            <a:pPr algn="just" marL="500319" indent="-250160" lvl="1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Repeatedly:</a:t>
            </a:r>
          </a:p>
          <a:p>
            <a:pPr algn="just" marL="1000638" indent="-333546" lvl="2">
              <a:lnSpc>
                <a:spcPts val="3244"/>
              </a:lnSpc>
              <a:buFont typeface="Arial"/>
              <a:buChar char="⚬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Extra</a:t>
            </a: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ct the closest unvisited vertex</a:t>
            </a:r>
          </a:p>
          <a:p>
            <a:pPr algn="just" marL="1000638" indent="-333546" lvl="2">
              <a:lnSpc>
                <a:spcPts val="3244"/>
              </a:lnSpc>
              <a:buFont typeface="Arial"/>
              <a:buChar char="⚬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Relax edges to update distances of its neighbors</a:t>
            </a:r>
          </a:p>
          <a:p>
            <a:pPr algn="just" marL="500319" indent="-250160" lvl="1">
              <a:lnSpc>
                <a:spcPts val="3244"/>
              </a:lnSpc>
              <a:buFont typeface="Arial"/>
              <a:buChar char="•"/>
            </a:pPr>
            <a:r>
              <a:rPr lang="en-US" b="true" sz="2317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Output</a:t>
            </a: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: Computes the shortest distances (and paths) from the source to all vertices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761076" y="558249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07501" y="1028700"/>
            <a:ext cx="8508374" cy="7519275"/>
          </a:xfrm>
          <a:custGeom>
            <a:avLst/>
            <a:gdLst/>
            <a:ahLst/>
            <a:cxnLst/>
            <a:rect r="r" b="b" t="t" l="l"/>
            <a:pathLst>
              <a:path h="7519275" w="8508374">
                <a:moveTo>
                  <a:pt x="0" y="0"/>
                </a:moveTo>
                <a:lnTo>
                  <a:pt x="8508373" y="0"/>
                </a:lnTo>
                <a:lnTo>
                  <a:pt x="8508373" y="7519275"/>
                </a:lnTo>
                <a:lnTo>
                  <a:pt x="0" y="7519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8954" y="4912646"/>
            <a:ext cx="6295768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2"/>
              </a:lnSpc>
              <a:spcBef>
                <a:spcPct val="0"/>
              </a:spcBef>
            </a:pPr>
            <a:r>
              <a:rPr lang="en-US" b="true" sz="7730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1732" y="3894302"/>
            <a:ext cx="6295768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2"/>
              </a:lnSpc>
              <a:spcBef>
                <a:spcPct val="0"/>
              </a:spcBef>
            </a:pPr>
            <a:r>
              <a:rPr lang="en-US" b="true" sz="7730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Algorihtm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158039" y="3709550"/>
            <a:ext cx="1898094" cy="1898094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A6DD">
                    <a:alpha val="100000"/>
                  </a:srgbClr>
                </a:gs>
                <a:gs pos="100000">
                  <a:srgbClr val="DF96D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6"/>
              <a:stretch>
                <a:fillRect l="223" t="-32634" r="223" b="-1283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158039" y="6232643"/>
            <a:ext cx="1898094" cy="1898094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A6DD">
                    <a:alpha val="100000"/>
                  </a:srgbClr>
                </a:gs>
                <a:gs pos="100000">
                  <a:srgbClr val="DF96D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7"/>
              <a:stretch>
                <a:fillRect l="-18025" t="0" r="-72625" b="-1171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816044" y="1492085"/>
            <a:ext cx="6655911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Applications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33637" y="4209343"/>
            <a:ext cx="2438249" cy="87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6"/>
              </a:lnSpc>
            </a:pPr>
            <a:r>
              <a:rPr lang="en-US" sz="2751" b="true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GPS / Google Maps routing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33637" y="6732436"/>
            <a:ext cx="2438249" cy="87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6"/>
              </a:lnSpc>
            </a:pPr>
            <a:r>
              <a:rPr lang="en-US" sz="2751" b="true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Robotics Navigation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374933" y="3709550"/>
            <a:ext cx="1898094" cy="1898094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A6DD">
                    <a:alpha val="100000"/>
                  </a:srgbClr>
                </a:gs>
                <a:gs pos="100000">
                  <a:srgbClr val="DF96D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8"/>
              <a:stretch>
                <a:fillRect l="-33435" t="0" r="-33435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391847" y="6093051"/>
            <a:ext cx="1898094" cy="1898094"/>
            <a:chOff x="0" y="0"/>
            <a:chExt cx="14840029" cy="148400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2A6DD">
                    <a:alpha val="100000"/>
                  </a:srgbClr>
                </a:gs>
                <a:gs pos="100000">
                  <a:srgbClr val="DF96D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9"/>
              <a:stretch>
                <a:fillRect l="-12017" t="0" r="-12017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850531" y="3985506"/>
            <a:ext cx="2438249" cy="132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6"/>
              </a:lnSpc>
            </a:pPr>
            <a:r>
              <a:rPr lang="en-US" sz="2751" b="true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Network routing protocols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70966" y="6693754"/>
            <a:ext cx="2438249" cy="87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6"/>
              </a:lnSpc>
            </a:pPr>
            <a:r>
              <a:rPr lang="en-US" sz="2751" b="true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Game Pathfinding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70312" y="677698"/>
            <a:ext cx="5543293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Algorithm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53580" y="677698"/>
            <a:ext cx="5416732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A* Search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510426" y="376574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8527" y="1871999"/>
            <a:ext cx="17361231" cy="716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2855" spc="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• A* is an informed </a:t>
            </a:r>
            <a:r>
              <a:rPr lang="en-US" b="true" sz="2855" spc="262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  <a:hlinkClick r:id="rId6" tooltip="https://www.codecademy.com/resources/docs/ai/search-algorithms/best-first-search"/>
              </a:rPr>
              <a:t>best-first search algorithm</a:t>
            </a:r>
          </a:p>
          <a:p>
            <a:pPr algn="l">
              <a:lnSpc>
                <a:spcPts val="4797"/>
              </a:lnSpc>
            </a:pPr>
            <a:r>
              <a:rPr lang="en-US" sz="2855" spc="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   Level-order traversal of trees.</a:t>
            </a:r>
          </a:p>
          <a:p>
            <a:pPr algn="l">
              <a:lnSpc>
                <a:spcPts val="4797"/>
              </a:lnSpc>
            </a:pPr>
            <a:r>
              <a:rPr lang="en-US" sz="2855" spc="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• It is a variant of Dijkstra’s algorithm.</a:t>
            </a:r>
          </a:p>
          <a:p>
            <a:pPr algn="l">
              <a:lnSpc>
                <a:spcPts val="4797"/>
              </a:lnSpc>
            </a:pPr>
            <a:r>
              <a:rPr lang="en-US" sz="2855" spc="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• The only difference is that an evaluation function is used to </a:t>
            </a:r>
          </a:p>
          <a:p>
            <a:pPr algn="l">
              <a:lnSpc>
                <a:spcPts val="4797"/>
              </a:lnSpc>
            </a:pPr>
            <a:r>
              <a:rPr lang="en-US" sz="2855" spc="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   </a:t>
            </a:r>
            <a:r>
              <a:rPr lang="en-US" sz="2855" spc="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determine which node to explore next.</a:t>
            </a:r>
          </a:p>
          <a:p>
            <a:pPr algn="l">
              <a:lnSpc>
                <a:spcPts val="4797"/>
              </a:lnSpc>
            </a:pPr>
            <a:r>
              <a:rPr lang="en-US" sz="2855" spc="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• The evaluation function, f(x) = g(x) + h(x), is the estimated</a:t>
            </a:r>
          </a:p>
          <a:p>
            <a:pPr algn="l">
              <a:lnSpc>
                <a:spcPts val="4797"/>
              </a:lnSpc>
            </a:pPr>
            <a:r>
              <a:rPr lang="en-US" sz="2855" spc="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  total cost of a path going through Node x.</a:t>
            </a:r>
          </a:p>
          <a:p>
            <a:pPr algn="l" marL="616591" indent="-308295" lvl="1">
              <a:lnSpc>
                <a:spcPts val="4797"/>
              </a:lnSpc>
              <a:buFont typeface="Arial"/>
              <a:buChar char="•"/>
            </a:pPr>
            <a:r>
              <a:rPr lang="en-US" sz="2855" spc="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g(x): Cost of the best path discovered so far from the start node to node x</a:t>
            </a:r>
          </a:p>
          <a:p>
            <a:pPr algn="l" marL="616591" indent="-308295" lvl="1">
              <a:lnSpc>
                <a:spcPts val="4797"/>
              </a:lnSpc>
              <a:buFont typeface="Arial"/>
              <a:buChar char="•"/>
            </a:pPr>
            <a:r>
              <a:rPr lang="en-US" sz="2855" spc="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h(x): Heuristic estimate of the cheapest cost from Node x to the goal</a:t>
            </a:r>
          </a:p>
          <a:p>
            <a:pPr algn="l">
              <a:lnSpc>
                <a:spcPts val="4797"/>
              </a:lnSpc>
            </a:pPr>
            <a:r>
              <a:rPr lang="en-US" sz="2855" spc="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Note: to gain a correct result, f(x) should never overestimates the cost to arrive at the goal node, i.e. h(x) must be less than the actual optimal cost to reach the goal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68733" y="326774"/>
            <a:ext cx="7150534" cy="99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0"/>
              </a:lnSpc>
              <a:spcBef>
                <a:spcPct val="0"/>
              </a:spcBef>
            </a:pPr>
            <a:r>
              <a:rPr lang="en-US" sz="5778" b="true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The Algorithm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525212" y="-309162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3385" y="1430953"/>
            <a:ext cx="17522177" cy="3330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5"/>
              </a:lnSpc>
            </a:pPr>
            <a:r>
              <a:rPr lang="en-US" sz="2389" spc="219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Two Lists are used:</a:t>
            </a:r>
          </a:p>
          <a:p>
            <a:pPr algn="just" marL="515924" indent="-257962" lvl="1">
              <a:lnSpc>
                <a:spcPts val="3345"/>
              </a:lnSpc>
              <a:buFont typeface="Arial"/>
              <a:buChar char="•"/>
            </a:pPr>
            <a:r>
              <a:rPr lang="en-US" sz="2389" spc="219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An </a:t>
            </a:r>
            <a:r>
              <a:rPr lang="en-US" b="true" sz="2389" spc="219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open list</a:t>
            </a:r>
            <a:r>
              <a:rPr lang="en-US" sz="2389" spc="219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, implemented as a priority queue, which stores the next nodes to be explored. Initially, the only node in this list is the start node S.</a:t>
            </a:r>
          </a:p>
          <a:p>
            <a:pPr algn="just" marL="515924" indent="-257962" lvl="1">
              <a:lnSpc>
                <a:spcPts val="3345"/>
              </a:lnSpc>
              <a:buFont typeface="Arial"/>
              <a:buChar char="•"/>
            </a:pPr>
            <a:r>
              <a:rPr lang="en-US" sz="2389" spc="219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A closed list which stores the nodes that have already been evaluated. When a node is in the closed list, it means that the lowest-cost path to that node has been found.</a:t>
            </a:r>
          </a:p>
          <a:p>
            <a:pPr algn="just">
              <a:lnSpc>
                <a:spcPts val="3345"/>
              </a:lnSpc>
            </a:pPr>
          </a:p>
          <a:p>
            <a:pPr algn="just">
              <a:lnSpc>
                <a:spcPts val="3345"/>
              </a:lnSpc>
            </a:pPr>
          </a:p>
          <a:p>
            <a:pPr algn="just">
              <a:lnSpc>
                <a:spcPts val="334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43549" y="3445440"/>
            <a:ext cx="17351538" cy="6017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8"/>
              </a:lnSpc>
            </a:pPr>
            <a:r>
              <a:rPr lang="en-US" sz="2305" spc="21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Steps:</a:t>
            </a:r>
          </a:p>
          <a:p>
            <a:pPr algn="just" marL="497777" indent="-248888" lvl="1">
              <a:lnSpc>
                <a:spcPts val="3988"/>
              </a:lnSpc>
              <a:buAutoNum type="arabicPeriod" startAt="1"/>
            </a:pPr>
            <a:r>
              <a:rPr lang="en-US" sz="2305" spc="21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Initialize a tree with the root node being the start node </a:t>
            </a:r>
            <a:r>
              <a:rPr lang="en-US" b="true" sz="2305" spc="212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S</a:t>
            </a:r>
            <a:r>
              <a:rPr lang="en-US" sz="2305" spc="21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just" marL="497777" indent="-248888" lvl="1">
              <a:lnSpc>
                <a:spcPts val="3988"/>
              </a:lnSpc>
              <a:buAutoNum type="arabicPeriod" startAt="1"/>
            </a:pPr>
            <a:r>
              <a:rPr lang="en-US" sz="2305" spc="21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Remove the top node from the open list for exploration.</a:t>
            </a:r>
          </a:p>
          <a:p>
            <a:pPr algn="just" marL="497777" indent="-248888" lvl="1">
              <a:lnSpc>
                <a:spcPts val="3988"/>
              </a:lnSpc>
              <a:buAutoNum type="arabicPeriod" startAt="1"/>
            </a:pPr>
            <a:r>
              <a:rPr lang="en-US" sz="2305" spc="21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Add the current node to the closed list.</a:t>
            </a:r>
          </a:p>
          <a:p>
            <a:pPr algn="just" marL="497777" indent="-248888" lvl="1">
              <a:lnSpc>
                <a:spcPts val="3988"/>
              </a:lnSpc>
              <a:buAutoNum type="arabicPeriod" startAt="1"/>
            </a:pPr>
            <a:r>
              <a:rPr lang="en-US" sz="2305" spc="21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Add all nodes that have an incoming edge from the current node as child nodes in the tree.</a:t>
            </a:r>
          </a:p>
          <a:p>
            <a:pPr algn="just" marL="497777" indent="-248888" lvl="1">
              <a:lnSpc>
                <a:spcPts val="3988"/>
              </a:lnSpc>
              <a:buAutoNum type="arabicPeriod" startAt="1"/>
            </a:pPr>
            <a:r>
              <a:rPr lang="en-US" sz="2305" spc="21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Update the lowest cost to reach the child node.</a:t>
            </a:r>
          </a:p>
          <a:p>
            <a:pPr algn="just" marL="497777" indent="-248888" lvl="1">
              <a:lnSpc>
                <a:spcPts val="3988"/>
              </a:lnSpc>
              <a:buAutoNum type="arabicPeriod" startAt="1"/>
            </a:pPr>
            <a:r>
              <a:rPr lang="en-US" sz="2305" spc="21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Compute the evaluation function for every child node and add them to the open list.</a:t>
            </a:r>
          </a:p>
          <a:p>
            <a:pPr algn="just">
              <a:lnSpc>
                <a:spcPts val="3988"/>
              </a:lnSpc>
            </a:pPr>
            <a:r>
              <a:rPr lang="en-US" sz="2305" spc="21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All nodes except for the start node start with a lowest cost of infinity. The start node has an initial lowest cost of 0.</a:t>
            </a:r>
          </a:p>
          <a:p>
            <a:pPr algn="just">
              <a:lnSpc>
                <a:spcPts val="3988"/>
              </a:lnSpc>
            </a:pPr>
          </a:p>
          <a:p>
            <a:pPr algn="just">
              <a:lnSpc>
                <a:spcPts val="3988"/>
              </a:lnSpc>
            </a:pPr>
            <a:r>
              <a:rPr lang="en-US" sz="2305" spc="21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Note: The algorithm ends when the goal node </a:t>
            </a:r>
            <a:r>
              <a:rPr lang="en-US" b="true" sz="2305" spc="212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G</a:t>
            </a:r>
            <a:r>
              <a:rPr lang="en-US" sz="2305" spc="21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 has been explored, NOT when it is added to the open list.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5535" y="795601"/>
            <a:ext cx="7265996" cy="8695798"/>
          </a:xfrm>
          <a:custGeom>
            <a:avLst/>
            <a:gdLst/>
            <a:ahLst/>
            <a:cxnLst/>
            <a:rect r="r" b="b" t="t" l="l"/>
            <a:pathLst>
              <a:path h="8695798" w="7265996">
                <a:moveTo>
                  <a:pt x="0" y="0"/>
                </a:moveTo>
                <a:lnTo>
                  <a:pt x="7265996" y="0"/>
                </a:lnTo>
                <a:lnTo>
                  <a:pt x="7265996" y="8695798"/>
                </a:lnTo>
                <a:lnTo>
                  <a:pt x="0" y="869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98149" y="1028700"/>
            <a:ext cx="9535946" cy="2610465"/>
          </a:xfrm>
          <a:custGeom>
            <a:avLst/>
            <a:gdLst/>
            <a:ahLst/>
            <a:cxnLst/>
            <a:rect r="r" b="b" t="t" l="l"/>
            <a:pathLst>
              <a:path h="2610465" w="9535946">
                <a:moveTo>
                  <a:pt x="0" y="0"/>
                </a:moveTo>
                <a:lnTo>
                  <a:pt x="9535946" y="0"/>
                </a:lnTo>
                <a:lnTo>
                  <a:pt x="9535946" y="2610465"/>
                </a:lnTo>
                <a:lnTo>
                  <a:pt x="0" y="2610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98149" y="5143500"/>
            <a:ext cx="9535946" cy="3480620"/>
          </a:xfrm>
          <a:custGeom>
            <a:avLst/>
            <a:gdLst/>
            <a:ahLst/>
            <a:cxnLst/>
            <a:rect r="r" b="b" t="t" l="l"/>
            <a:pathLst>
              <a:path h="3480620" w="9535946">
                <a:moveTo>
                  <a:pt x="0" y="0"/>
                </a:moveTo>
                <a:lnTo>
                  <a:pt x="9535946" y="0"/>
                </a:lnTo>
                <a:lnTo>
                  <a:pt x="9535946" y="3480620"/>
                </a:lnTo>
                <a:lnTo>
                  <a:pt x="0" y="3480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47388" y="2868782"/>
            <a:ext cx="2571274" cy="43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b="true" sz="256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step1</a:t>
            </a:r>
            <a:r>
              <a:rPr lang="en-US" sz="256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explore 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76815" y="7460935"/>
            <a:ext cx="6941147" cy="87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  <a:spcBef>
                <a:spcPct val="0"/>
              </a:spcBef>
            </a:pPr>
            <a:r>
              <a:rPr lang="en-US" b="true" sz="255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step2: </a:t>
            </a:r>
            <a:r>
              <a:rPr lang="en-US" sz="25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is the current most promising path, so it is explored next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761076" y="558249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68524" y="268243"/>
            <a:ext cx="4795056" cy="100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2"/>
              </a:lnSpc>
              <a:spcBef>
                <a:spcPct val="0"/>
              </a:spcBef>
            </a:pPr>
            <a:r>
              <a:rPr lang="en-US" b="true" sz="5887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Graph?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21776" y="2744947"/>
            <a:ext cx="12991023" cy="548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5"/>
              </a:lnSpc>
            </a:pPr>
          </a:p>
          <a:p>
            <a:pPr algn="l">
              <a:lnSpc>
                <a:spcPts val="6275"/>
              </a:lnSpc>
            </a:pPr>
          </a:p>
          <a:p>
            <a:pPr algn="l">
              <a:lnSpc>
                <a:spcPts val="6275"/>
              </a:lnSpc>
            </a:pPr>
            <a:r>
              <a:rPr lang="en-US" sz="3627" spc="170">
                <a:solidFill>
                  <a:srgbClr val="A280EC"/>
                </a:solidFill>
                <a:latin typeface="Garet"/>
                <a:ea typeface="Garet"/>
                <a:cs typeface="Garet"/>
                <a:sym typeface="Garet"/>
              </a:rPr>
              <a:t>                        </a:t>
            </a:r>
          </a:p>
          <a:p>
            <a:pPr algn="l" marL="783214" indent="-391607" lvl="1">
              <a:lnSpc>
                <a:spcPts val="6275"/>
              </a:lnSpc>
              <a:buFont typeface="Arial"/>
              <a:buChar char="•"/>
            </a:pPr>
            <a:r>
              <a:rPr lang="en-US" b="true" sz="3627" spc="170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Undirected</a:t>
            </a:r>
            <a:r>
              <a:rPr lang="en-US" sz="3627" spc="17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graph:  edges have no direction</a:t>
            </a:r>
          </a:p>
          <a:p>
            <a:pPr algn="l" marL="783214" indent="-391607" lvl="1">
              <a:lnSpc>
                <a:spcPts val="6275"/>
              </a:lnSpc>
              <a:buFont typeface="Arial"/>
              <a:buChar char="•"/>
            </a:pPr>
            <a:r>
              <a:rPr lang="en-US" sz="3627" spc="17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3627" spc="170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Directed</a:t>
            </a:r>
            <a:r>
              <a:rPr lang="en-US" sz="3627" spc="17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graph: edges have direction.</a:t>
            </a:r>
          </a:p>
          <a:p>
            <a:pPr algn="l" marL="783214" indent="-391607" lvl="1">
              <a:lnSpc>
                <a:spcPts val="6275"/>
              </a:lnSpc>
              <a:buFont typeface="Arial"/>
              <a:buChar char="•"/>
            </a:pPr>
            <a:r>
              <a:rPr lang="en-US" b="true" sz="3627" spc="170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Unweighted</a:t>
            </a:r>
            <a:r>
              <a:rPr lang="en-US" sz="3627" spc="17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graph: edges  treated as cost 1.</a:t>
            </a:r>
          </a:p>
          <a:p>
            <a:pPr algn="l" marL="783214" indent="-391607" lvl="1">
              <a:lnSpc>
                <a:spcPts val="6275"/>
              </a:lnSpc>
              <a:buFont typeface="Arial"/>
              <a:buChar char="•"/>
            </a:pPr>
            <a:r>
              <a:rPr lang="en-US" b="true" sz="3627" spc="170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Weighted</a:t>
            </a:r>
            <a:r>
              <a:rPr lang="en-US" sz="3627" spc="17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graph: edges have different cost.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45470" y="395370"/>
            <a:ext cx="3994848" cy="869455"/>
            <a:chOff x="0" y="0"/>
            <a:chExt cx="1867269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7269" cy="406400"/>
            </a:xfrm>
            <a:custGeom>
              <a:avLst/>
              <a:gdLst/>
              <a:ahLst/>
              <a:cxnLst/>
              <a:rect r="r" b="b" t="t" l="l"/>
              <a:pathLst>
                <a:path h="406400" w="1867269">
                  <a:moveTo>
                    <a:pt x="1664069" y="0"/>
                  </a:moveTo>
                  <a:cubicBezTo>
                    <a:pt x="1776293" y="0"/>
                    <a:pt x="1867269" y="90976"/>
                    <a:pt x="1867269" y="203200"/>
                  </a:cubicBezTo>
                  <a:cubicBezTo>
                    <a:pt x="1867269" y="315424"/>
                    <a:pt x="1776293" y="406400"/>
                    <a:pt x="16640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1867269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9959" y="5350981"/>
            <a:ext cx="5441817" cy="885837"/>
            <a:chOff x="0" y="0"/>
            <a:chExt cx="249657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96571" cy="406400"/>
            </a:xfrm>
            <a:custGeom>
              <a:avLst/>
              <a:gdLst/>
              <a:ahLst/>
              <a:cxnLst/>
              <a:rect r="r" b="b" t="t" l="l"/>
              <a:pathLst>
                <a:path h="406400" w="2496571">
                  <a:moveTo>
                    <a:pt x="2293371" y="0"/>
                  </a:moveTo>
                  <a:cubicBezTo>
                    <a:pt x="2405596" y="0"/>
                    <a:pt x="2496571" y="90976"/>
                    <a:pt x="2496571" y="203200"/>
                  </a:cubicBezTo>
                  <a:cubicBezTo>
                    <a:pt x="2496571" y="315424"/>
                    <a:pt x="2405596" y="406400"/>
                    <a:pt x="229337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76200"/>
              <a:ext cx="2496571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3"/>
                </a:lnSpc>
              </a:pPr>
              <a:r>
                <a:rPr lang="en-US" b="true" sz="3199" spc="294">
                  <a:solidFill>
                    <a:srgbClr val="A280EC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TYPES OF GRAPH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9959" y="1684046"/>
            <a:ext cx="4993076" cy="812789"/>
            <a:chOff x="0" y="0"/>
            <a:chExt cx="2496571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96571" cy="406400"/>
            </a:xfrm>
            <a:custGeom>
              <a:avLst/>
              <a:gdLst/>
              <a:ahLst/>
              <a:cxnLst/>
              <a:rect r="r" b="b" t="t" l="l"/>
              <a:pathLst>
                <a:path h="406400" w="2496571">
                  <a:moveTo>
                    <a:pt x="2293371" y="0"/>
                  </a:moveTo>
                  <a:cubicBezTo>
                    <a:pt x="2405596" y="0"/>
                    <a:pt x="2496571" y="90976"/>
                    <a:pt x="2496571" y="203200"/>
                  </a:cubicBezTo>
                  <a:cubicBezTo>
                    <a:pt x="2496571" y="315424"/>
                    <a:pt x="2405596" y="406400"/>
                    <a:pt x="229337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76200"/>
              <a:ext cx="2496571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3"/>
                </a:lnSpc>
              </a:pPr>
              <a:r>
                <a:rPr lang="en-US" b="true" sz="3199" spc="294">
                  <a:solidFill>
                    <a:srgbClr val="A280EC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WHAT IS A GRAPH?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217750" y="1626896"/>
            <a:ext cx="10334750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2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 graph is a data structure that consists of a set of nodes (vertices) and edges connecting them.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2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Vertices (nodes): Represent entities (e.g., cities, computers).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2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Edges (links): Represent connections or relationships between vertices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9971" y="195733"/>
            <a:ext cx="8947451" cy="4373067"/>
          </a:xfrm>
          <a:custGeom>
            <a:avLst/>
            <a:gdLst/>
            <a:ahLst/>
            <a:cxnLst/>
            <a:rect r="r" b="b" t="t" l="l"/>
            <a:pathLst>
              <a:path h="4373067" w="8947451">
                <a:moveTo>
                  <a:pt x="0" y="0"/>
                </a:moveTo>
                <a:lnTo>
                  <a:pt x="8947452" y="0"/>
                </a:lnTo>
                <a:lnTo>
                  <a:pt x="8947452" y="4373067"/>
                </a:lnTo>
                <a:lnTo>
                  <a:pt x="0" y="4373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2169" y="195733"/>
            <a:ext cx="7913406" cy="4807394"/>
          </a:xfrm>
          <a:custGeom>
            <a:avLst/>
            <a:gdLst/>
            <a:ahLst/>
            <a:cxnLst/>
            <a:rect r="r" b="b" t="t" l="l"/>
            <a:pathLst>
              <a:path h="4807394" w="7913406">
                <a:moveTo>
                  <a:pt x="0" y="0"/>
                </a:moveTo>
                <a:lnTo>
                  <a:pt x="7913405" y="0"/>
                </a:lnTo>
                <a:lnTo>
                  <a:pt x="7913405" y="4807394"/>
                </a:lnTo>
                <a:lnTo>
                  <a:pt x="0" y="4807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9971" y="4936457"/>
            <a:ext cx="8795831" cy="5343467"/>
          </a:xfrm>
          <a:custGeom>
            <a:avLst/>
            <a:gdLst/>
            <a:ahLst/>
            <a:cxnLst/>
            <a:rect r="r" b="b" t="t" l="l"/>
            <a:pathLst>
              <a:path h="5343467" w="8795831">
                <a:moveTo>
                  <a:pt x="0" y="0"/>
                </a:moveTo>
                <a:lnTo>
                  <a:pt x="8795832" y="0"/>
                </a:lnTo>
                <a:lnTo>
                  <a:pt x="8795832" y="5343467"/>
                </a:lnTo>
                <a:lnTo>
                  <a:pt x="0" y="5343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2169" y="5109097"/>
            <a:ext cx="8636176" cy="4998187"/>
          </a:xfrm>
          <a:custGeom>
            <a:avLst/>
            <a:gdLst/>
            <a:ahLst/>
            <a:cxnLst/>
            <a:rect r="r" b="b" t="t" l="l"/>
            <a:pathLst>
              <a:path h="4998187" w="8636176">
                <a:moveTo>
                  <a:pt x="0" y="0"/>
                </a:moveTo>
                <a:lnTo>
                  <a:pt x="8636176" y="0"/>
                </a:lnTo>
                <a:lnTo>
                  <a:pt x="8636176" y="4998187"/>
                </a:lnTo>
                <a:lnTo>
                  <a:pt x="0" y="4998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63886" y="3112553"/>
            <a:ext cx="2689265" cy="43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b="true" sz="256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step3</a:t>
            </a:r>
            <a:r>
              <a:rPr lang="en-US" sz="256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explore 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8580" y="2398729"/>
            <a:ext cx="2389550" cy="80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1"/>
              </a:lnSpc>
            </a:pPr>
            <a:r>
              <a:rPr lang="en-US" sz="232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step4</a:t>
            </a:r>
            <a:r>
              <a:rPr lang="en-US" sz="232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explore F</a:t>
            </a:r>
          </a:p>
          <a:p>
            <a:pPr algn="ctr">
              <a:lnSpc>
                <a:spcPts val="326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383165" y="8304196"/>
            <a:ext cx="3040380" cy="43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b="true" sz="256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step6</a:t>
            </a:r>
            <a:r>
              <a:rPr lang="en-US" sz="256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exploring 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52293" y="7125908"/>
            <a:ext cx="4843510" cy="311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  <a:spcBef>
                <a:spcPct val="0"/>
              </a:spcBef>
            </a:pPr>
            <a:r>
              <a:rPr lang="en-US" b="true" sz="256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step5: Notice that the goal node G has been found. However, it hasn’t been explored, so the algorithm continues because there may be a shorter path to G. Eploring B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292" y="166286"/>
            <a:ext cx="9786713" cy="5664060"/>
          </a:xfrm>
          <a:custGeom>
            <a:avLst/>
            <a:gdLst/>
            <a:ahLst/>
            <a:cxnLst/>
            <a:rect r="r" b="b" t="t" l="l"/>
            <a:pathLst>
              <a:path h="5664060" w="9786713">
                <a:moveTo>
                  <a:pt x="0" y="0"/>
                </a:moveTo>
                <a:lnTo>
                  <a:pt x="9786713" y="0"/>
                </a:lnTo>
                <a:lnTo>
                  <a:pt x="9786713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72587" y="3965631"/>
            <a:ext cx="9786713" cy="5664060"/>
          </a:xfrm>
          <a:custGeom>
            <a:avLst/>
            <a:gdLst/>
            <a:ahLst/>
            <a:cxnLst/>
            <a:rect r="r" b="b" t="t" l="l"/>
            <a:pathLst>
              <a:path h="5664060" w="9786713">
                <a:moveTo>
                  <a:pt x="0" y="0"/>
                </a:moveTo>
                <a:lnTo>
                  <a:pt x="9786713" y="0"/>
                </a:lnTo>
                <a:lnTo>
                  <a:pt x="9786713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35203" y="7205638"/>
            <a:ext cx="6424097" cy="128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3"/>
              </a:lnSpc>
              <a:spcBef>
                <a:spcPct val="0"/>
              </a:spcBef>
            </a:pPr>
            <a:r>
              <a:rPr lang="en-US" b="true" sz="248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step8</a:t>
            </a:r>
            <a:r>
              <a:rPr lang="en-US" sz="24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The next node to be explored is the goal node G, meaning the shortest path to G has been found!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17908" y="3426687"/>
            <a:ext cx="6424097" cy="171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3"/>
              </a:lnSpc>
              <a:spcBef>
                <a:spcPct val="0"/>
              </a:spcBef>
            </a:pPr>
            <a:r>
              <a:rPr lang="en-US" b="true" sz="248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step7:</a:t>
            </a:r>
            <a:r>
              <a:rPr lang="en-US" sz="24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The next node to be explored is the goal node G, meaning the shortest path to G has been found! </a:t>
            </a:r>
          </a:p>
          <a:p>
            <a:pPr algn="ctr">
              <a:lnSpc>
                <a:spcPts val="34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23280" y="587589"/>
            <a:ext cx="12505073" cy="8145543"/>
          </a:xfrm>
          <a:custGeom>
            <a:avLst/>
            <a:gdLst/>
            <a:ahLst/>
            <a:cxnLst/>
            <a:rect r="r" b="b" t="t" l="l"/>
            <a:pathLst>
              <a:path h="8145543" w="12505073">
                <a:moveTo>
                  <a:pt x="0" y="0"/>
                </a:moveTo>
                <a:lnTo>
                  <a:pt x="12505073" y="0"/>
                </a:lnTo>
                <a:lnTo>
                  <a:pt x="12505073" y="8145543"/>
                </a:lnTo>
                <a:lnTo>
                  <a:pt x="0" y="814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9682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t="0" r="-2479" b="-184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91511" y="-891511"/>
            <a:ext cx="4240473" cy="4240473"/>
          </a:xfrm>
          <a:custGeom>
            <a:avLst/>
            <a:gdLst/>
            <a:ahLst/>
            <a:cxnLst/>
            <a:rect r="r" b="b" t="t" l="l"/>
            <a:pathLst>
              <a:path h="4240473" w="4240473">
                <a:moveTo>
                  <a:pt x="0" y="0"/>
                </a:moveTo>
                <a:lnTo>
                  <a:pt x="4240472" y="0"/>
                </a:lnTo>
                <a:lnTo>
                  <a:pt x="4240472" y="4240472"/>
                </a:lnTo>
                <a:lnTo>
                  <a:pt x="0" y="4240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99650" y="3188938"/>
            <a:ext cx="13102912" cy="2432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00"/>
              </a:lnSpc>
              <a:spcBef>
                <a:spcPct val="0"/>
              </a:spcBef>
            </a:pPr>
            <a:r>
              <a:rPr lang="en-US" b="true" sz="14214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691514" y="6933276"/>
            <a:ext cx="4240473" cy="4240473"/>
          </a:xfrm>
          <a:custGeom>
            <a:avLst/>
            <a:gdLst/>
            <a:ahLst/>
            <a:cxnLst/>
            <a:rect r="r" b="b" t="t" l="l"/>
            <a:pathLst>
              <a:path h="4240473" w="4240473">
                <a:moveTo>
                  <a:pt x="0" y="0"/>
                </a:moveTo>
                <a:lnTo>
                  <a:pt x="4240472" y="0"/>
                </a:lnTo>
                <a:lnTo>
                  <a:pt x="4240472" y="4240473"/>
                </a:lnTo>
                <a:lnTo>
                  <a:pt x="0" y="424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79968" y="7593079"/>
            <a:ext cx="5671813" cy="269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762" indent="-330881" lvl="1">
              <a:lnSpc>
                <a:spcPts val="4291"/>
              </a:lnSpc>
              <a:buAutoNum type="arabicPeriod" startAt="1"/>
            </a:pPr>
            <a:r>
              <a:rPr lang="en-US" sz="306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Rajkumar Ahirwar</a:t>
            </a:r>
          </a:p>
          <a:p>
            <a:pPr algn="l" marL="661762" indent="-330881" lvl="1">
              <a:lnSpc>
                <a:spcPts val="4291"/>
              </a:lnSpc>
              <a:buAutoNum type="arabicPeriod" startAt="1"/>
            </a:pPr>
            <a:r>
              <a:rPr lang="en-US" sz="306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Aditya Kumar</a:t>
            </a:r>
          </a:p>
          <a:p>
            <a:pPr algn="l" marL="661762" indent="-330881" lvl="1">
              <a:lnSpc>
                <a:spcPts val="4291"/>
              </a:lnSpc>
              <a:buAutoNum type="arabicPeriod" startAt="1"/>
            </a:pPr>
            <a:r>
              <a:rPr lang="en-US" sz="306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Ahmad Akthar</a:t>
            </a:r>
          </a:p>
          <a:p>
            <a:pPr algn="l" marL="661762" indent="-330881" lvl="1">
              <a:lnSpc>
                <a:spcPts val="4291"/>
              </a:lnSpc>
              <a:buAutoNum type="arabicPeriod" startAt="1"/>
            </a:pPr>
            <a:r>
              <a:rPr lang="en-US" sz="306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Divya Mina</a:t>
            </a:r>
          </a:p>
          <a:p>
            <a:pPr algn="l">
              <a:lnSpc>
                <a:spcPts val="429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734047" y="6847551"/>
            <a:ext cx="2563654" cy="713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1"/>
              </a:lnSpc>
              <a:spcBef>
                <a:spcPct val="0"/>
              </a:spcBef>
            </a:pPr>
            <a:r>
              <a:rPr lang="en-US" sz="416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43774" y="2451591"/>
            <a:ext cx="5057775" cy="5057775"/>
          </a:xfrm>
          <a:custGeom>
            <a:avLst/>
            <a:gdLst/>
            <a:ahLst/>
            <a:cxnLst/>
            <a:rect r="r" b="b" t="t" l="l"/>
            <a:pathLst>
              <a:path h="5057775" w="5057775">
                <a:moveTo>
                  <a:pt x="0" y="0"/>
                </a:moveTo>
                <a:lnTo>
                  <a:pt x="5057775" y="0"/>
                </a:lnTo>
                <a:lnTo>
                  <a:pt x="5057775" y="5057775"/>
                </a:lnTo>
                <a:lnTo>
                  <a:pt x="0" y="5057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23800" y="3181287"/>
            <a:ext cx="4012721" cy="3598383"/>
            <a:chOff x="0" y="0"/>
            <a:chExt cx="812800" cy="7288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28874"/>
            </a:xfrm>
            <a:custGeom>
              <a:avLst/>
              <a:gdLst/>
              <a:ahLst/>
              <a:cxnLst/>
              <a:rect r="r" b="b" t="t" l="l"/>
              <a:pathLst>
                <a:path h="7288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28874"/>
                  </a:lnTo>
                  <a:lnTo>
                    <a:pt x="0" y="728874"/>
                  </a:lnTo>
                  <a:close/>
                </a:path>
              </a:pathLst>
            </a:custGeom>
            <a:blipFill>
              <a:blip r:embed="rId8"/>
              <a:stretch>
                <a:fillRect l="-29752" t="0" r="-4843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46965" y="1511135"/>
            <a:ext cx="9925117" cy="117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5"/>
              </a:lnSpc>
              <a:spcBef>
                <a:spcPct val="0"/>
              </a:spcBef>
            </a:pPr>
            <a:r>
              <a:rPr lang="en-US" sz="6825" b="true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Why only Graph?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1916" y="3333607"/>
            <a:ext cx="10348595" cy="142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1839" indent="-440919" lvl="1">
              <a:lnSpc>
                <a:spcPts val="5718"/>
              </a:lnSpc>
              <a:buFont typeface="Arial"/>
              <a:buChar char="•"/>
            </a:pPr>
            <a:r>
              <a:rPr lang="en-US" sz="408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contains loops like real- world systems.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1916" y="5010140"/>
            <a:ext cx="9957974" cy="125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8378" indent="-389189" lvl="1">
              <a:lnSpc>
                <a:spcPts val="5047"/>
              </a:lnSpc>
              <a:buFont typeface="Arial"/>
              <a:buChar char="•"/>
            </a:pPr>
            <a:r>
              <a:rPr lang="en-US" sz="36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Makes complex systems understandable, navigable and solvable.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0490" y="6509241"/>
            <a:ext cx="1015328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Represents dynamic connections or multiple paths.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1398547"/>
            <a:ext cx="9411190" cy="1531984"/>
            <a:chOff x="0" y="0"/>
            <a:chExt cx="2496571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96571" cy="406400"/>
            </a:xfrm>
            <a:custGeom>
              <a:avLst/>
              <a:gdLst/>
              <a:ahLst/>
              <a:cxnLst/>
              <a:rect r="r" b="b" t="t" l="l"/>
              <a:pathLst>
                <a:path h="406400" w="2496571">
                  <a:moveTo>
                    <a:pt x="2293371" y="0"/>
                  </a:moveTo>
                  <a:cubicBezTo>
                    <a:pt x="2405596" y="0"/>
                    <a:pt x="2496571" y="90976"/>
                    <a:pt x="2496571" y="203200"/>
                  </a:cubicBezTo>
                  <a:cubicBezTo>
                    <a:pt x="2496571" y="315424"/>
                    <a:pt x="2405596" y="406400"/>
                    <a:pt x="229337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76200"/>
              <a:ext cx="2496571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82280" y="4093584"/>
            <a:ext cx="3771900" cy="3771900"/>
          </a:xfrm>
          <a:custGeom>
            <a:avLst/>
            <a:gdLst/>
            <a:ahLst/>
            <a:cxnLst/>
            <a:rect r="r" b="b" t="t" l="l"/>
            <a:pathLst>
              <a:path h="3771900" w="3771900">
                <a:moveTo>
                  <a:pt x="0" y="0"/>
                </a:moveTo>
                <a:lnTo>
                  <a:pt x="3771900" y="0"/>
                </a:lnTo>
                <a:lnTo>
                  <a:pt x="37719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47257" y="1283154"/>
            <a:ext cx="7909946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Uses of Graphs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58050" y="4093584"/>
            <a:ext cx="3771900" cy="3771900"/>
          </a:xfrm>
          <a:custGeom>
            <a:avLst/>
            <a:gdLst/>
            <a:ahLst/>
            <a:cxnLst/>
            <a:rect r="r" b="b" t="t" l="l"/>
            <a:pathLst>
              <a:path h="3771900" w="3771900">
                <a:moveTo>
                  <a:pt x="0" y="0"/>
                </a:moveTo>
                <a:lnTo>
                  <a:pt x="3771900" y="0"/>
                </a:lnTo>
                <a:lnTo>
                  <a:pt x="37719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81875" y="4093584"/>
            <a:ext cx="3771900" cy="3771900"/>
          </a:xfrm>
          <a:custGeom>
            <a:avLst/>
            <a:gdLst/>
            <a:ahLst/>
            <a:cxnLst/>
            <a:rect r="r" b="b" t="t" l="l"/>
            <a:pathLst>
              <a:path h="3771900" w="3771900">
                <a:moveTo>
                  <a:pt x="0" y="0"/>
                </a:moveTo>
                <a:lnTo>
                  <a:pt x="3771900" y="0"/>
                </a:lnTo>
                <a:lnTo>
                  <a:pt x="3771900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28856" y="4741578"/>
            <a:ext cx="2345448" cy="87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751">
                <a:solidFill>
                  <a:srgbClr val="C9BBE8"/>
                </a:solidFill>
                <a:latin typeface="Garet"/>
                <a:ea typeface="Garet"/>
                <a:cs typeface="Garet"/>
                <a:sym typeface="Garet"/>
              </a:rPr>
              <a:t>Navigation (maps)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29506" y="4741578"/>
            <a:ext cx="2345448" cy="43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751">
                <a:solidFill>
                  <a:srgbClr val="C9BBE8"/>
                </a:solidFill>
                <a:latin typeface="Garet"/>
                <a:ea typeface="Garet"/>
                <a:cs typeface="Garet"/>
                <a:sym typeface="Garet"/>
              </a:rPr>
              <a:t>Social Media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54398" y="4741578"/>
            <a:ext cx="2345448" cy="43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751">
                <a:solidFill>
                  <a:srgbClr val="C9BBE8"/>
                </a:solidFill>
                <a:latin typeface="Garet"/>
                <a:ea typeface="Garet"/>
                <a:cs typeface="Garet"/>
                <a:sym typeface="Garet"/>
              </a:rPr>
              <a:t>Network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40599" y="5838384"/>
            <a:ext cx="3079151" cy="146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1"/>
              </a:lnSpc>
              <a:spcBef>
                <a:spcPct val="0"/>
              </a:spcBef>
            </a:pPr>
            <a:r>
              <a:rPr lang="en-US" sz="210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Cities as nodes, roads as edges—used in GPS and route optimization.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62654" y="5941434"/>
            <a:ext cx="3079151" cy="35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574835" y="5491310"/>
            <a:ext cx="3304575" cy="15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Devices as nodes, connections as edges—used in routing and data 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8582" y="5487685"/>
            <a:ext cx="3267296" cy="169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1687" spc="25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USERS AS NODES, FRIENDSHIPS/FOLLOWS AS EDGES—USED IN FRIEND SUGGESTIONS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757773" y="1367280"/>
            <a:ext cx="9310052" cy="1311798"/>
            <a:chOff x="0" y="0"/>
            <a:chExt cx="2878176" cy="40553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78176" cy="405539"/>
            </a:xfrm>
            <a:custGeom>
              <a:avLst/>
              <a:gdLst/>
              <a:ahLst/>
              <a:cxnLst/>
              <a:rect r="r" b="b" t="t" l="l"/>
              <a:pathLst>
                <a:path h="405539" w="2878176">
                  <a:moveTo>
                    <a:pt x="2674976" y="0"/>
                  </a:moveTo>
                  <a:cubicBezTo>
                    <a:pt x="2787200" y="0"/>
                    <a:pt x="2878176" y="90783"/>
                    <a:pt x="2878176" y="202769"/>
                  </a:cubicBezTo>
                  <a:cubicBezTo>
                    <a:pt x="2878176" y="314756"/>
                    <a:pt x="2787200" y="405539"/>
                    <a:pt x="2674976" y="405539"/>
                  </a:cubicBezTo>
                  <a:lnTo>
                    <a:pt x="203200" y="405539"/>
                  </a:lnTo>
                  <a:cubicBezTo>
                    <a:pt x="90976" y="405539"/>
                    <a:pt x="0" y="314756"/>
                    <a:pt x="0" y="202769"/>
                  </a:cubicBezTo>
                  <a:cubicBezTo>
                    <a:pt x="0" y="907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76200"/>
              <a:ext cx="2878176" cy="329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8526" y="3102784"/>
            <a:ext cx="7117158" cy="4421534"/>
          </a:xfrm>
          <a:custGeom>
            <a:avLst/>
            <a:gdLst/>
            <a:ahLst/>
            <a:cxnLst/>
            <a:rect r="r" b="b" t="t" l="l"/>
            <a:pathLst>
              <a:path h="4421534" w="7117158">
                <a:moveTo>
                  <a:pt x="0" y="0"/>
                </a:moveTo>
                <a:lnTo>
                  <a:pt x="7117157" y="0"/>
                </a:lnTo>
                <a:lnTo>
                  <a:pt x="7117157" y="4421534"/>
                </a:lnTo>
                <a:lnTo>
                  <a:pt x="0" y="4421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7312927" y="732352"/>
            <a:ext cx="5408227" cy="132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true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Tree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1695" y="2631910"/>
            <a:ext cx="7822954" cy="529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657" indent="-361328" lvl="1">
              <a:lnSpc>
                <a:spcPts val="4686"/>
              </a:lnSpc>
              <a:buFont typeface="Arial"/>
              <a:buChar char="•"/>
            </a:pPr>
            <a:r>
              <a:rPr lang="en-US" sz="33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It is a special graph which has no cycles, no loops.</a:t>
            </a:r>
          </a:p>
          <a:p>
            <a:pPr algn="l" marL="722657" indent="-361328" lvl="1">
              <a:lnSpc>
                <a:spcPts val="4686"/>
              </a:lnSpc>
              <a:buFont typeface="Arial"/>
              <a:buChar char="•"/>
            </a:pPr>
            <a:r>
              <a:rPr lang="en-US" sz="33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If it has N nodes then it has N-1 edges. </a:t>
            </a:r>
          </a:p>
          <a:p>
            <a:pPr algn="l" marL="722657" indent="-361328" lvl="1">
              <a:lnSpc>
                <a:spcPts val="4686"/>
              </a:lnSpc>
              <a:buFont typeface="Arial"/>
              <a:buChar char="•"/>
            </a:pPr>
            <a:r>
              <a:rPr lang="en-US" sz="33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Root: Starting point.</a:t>
            </a:r>
          </a:p>
          <a:p>
            <a:pPr algn="l" marL="722657" indent="-361328" lvl="1">
              <a:lnSpc>
                <a:spcPts val="4686"/>
              </a:lnSpc>
              <a:buFont typeface="Arial"/>
              <a:buChar char="•"/>
            </a:pPr>
            <a:r>
              <a:rPr lang="en-US" sz="33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Child: Directly connected to parent.</a:t>
            </a:r>
          </a:p>
          <a:p>
            <a:pPr algn="l" marL="722657" indent="-361328" lvl="1">
              <a:lnSpc>
                <a:spcPts val="4686"/>
              </a:lnSpc>
              <a:buFont typeface="Arial"/>
              <a:buChar char="•"/>
            </a:pPr>
            <a:r>
              <a:rPr lang="en-US" sz="334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 Leaf: Nodes with no children.</a:t>
            </a:r>
          </a:p>
          <a:p>
            <a:pPr algn="l">
              <a:lnSpc>
                <a:spcPts val="4686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368705" y="850594"/>
            <a:ext cx="5263641" cy="1243568"/>
            <a:chOff x="0" y="0"/>
            <a:chExt cx="2020658" cy="4773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20658" cy="477393"/>
            </a:xfrm>
            <a:custGeom>
              <a:avLst/>
              <a:gdLst/>
              <a:ahLst/>
              <a:cxnLst/>
              <a:rect r="r" b="b" t="t" l="l"/>
              <a:pathLst>
                <a:path h="477393" w="2020658">
                  <a:moveTo>
                    <a:pt x="1817458" y="0"/>
                  </a:moveTo>
                  <a:cubicBezTo>
                    <a:pt x="1929682" y="0"/>
                    <a:pt x="2020658" y="106868"/>
                    <a:pt x="2020658" y="238696"/>
                  </a:cubicBezTo>
                  <a:cubicBezTo>
                    <a:pt x="2020658" y="370525"/>
                    <a:pt x="1929682" y="477393"/>
                    <a:pt x="1817458" y="477393"/>
                  </a:cubicBezTo>
                  <a:lnTo>
                    <a:pt x="203200" y="477393"/>
                  </a:lnTo>
                  <a:cubicBezTo>
                    <a:pt x="90976" y="477393"/>
                    <a:pt x="0" y="370525"/>
                    <a:pt x="0" y="238696"/>
                  </a:cubicBezTo>
                  <a:cubicBezTo>
                    <a:pt x="0" y="10686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76200"/>
              <a:ext cx="2020658" cy="401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3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761076" y="558249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72477" y="724851"/>
            <a:ext cx="10840675" cy="85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2"/>
              </a:lnSpc>
              <a:spcBef>
                <a:spcPct val="0"/>
              </a:spcBef>
            </a:pPr>
            <a:r>
              <a:rPr lang="en-US" b="true" sz="5030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Graph Traversal Algorithms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458873"/>
            <a:ext cx="6448363" cy="1022903"/>
            <a:chOff x="0" y="0"/>
            <a:chExt cx="2561938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1938" cy="406400"/>
            </a:xfrm>
            <a:custGeom>
              <a:avLst/>
              <a:gdLst/>
              <a:ahLst/>
              <a:cxnLst/>
              <a:rect r="r" b="b" t="t" l="l"/>
              <a:pathLst>
                <a:path h="406400" w="2561938">
                  <a:moveTo>
                    <a:pt x="2358738" y="0"/>
                  </a:moveTo>
                  <a:cubicBezTo>
                    <a:pt x="2470962" y="0"/>
                    <a:pt x="2561938" y="90976"/>
                    <a:pt x="2561938" y="203200"/>
                  </a:cubicBezTo>
                  <a:cubicBezTo>
                    <a:pt x="2561938" y="315424"/>
                    <a:pt x="2470962" y="406400"/>
                    <a:pt x="23587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2561938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43"/>
                </a:lnSpc>
              </a:pPr>
              <a:r>
                <a:rPr lang="en-US" sz="1900" spc="17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SIMPLE GRAPH TRAVERSAL ALGORITHM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524877" y="613679"/>
            <a:ext cx="10919673" cy="1214787"/>
            <a:chOff x="0" y="0"/>
            <a:chExt cx="3653113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53113" cy="406400"/>
            </a:xfrm>
            <a:custGeom>
              <a:avLst/>
              <a:gdLst/>
              <a:ahLst/>
              <a:cxnLst/>
              <a:rect r="r" b="b" t="t" l="l"/>
              <a:pathLst>
                <a:path h="406400" w="3653113">
                  <a:moveTo>
                    <a:pt x="3449913" y="0"/>
                  </a:moveTo>
                  <a:cubicBezTo>
                    <a:pt x="3562138" y="0"/>
                    <a:pt x="3653113" y="90976"/>
                    <a:pt x="3653113" y="203200"/>
                  </a:cubicBezTo>
                  <a:cubicBezTo>
                    <a:pt x="3653113" y="315424"/>
                    <a:pt x="3562138" y="406400"/>
                    <a:pt x="34499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3653113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99803" y="3891351"/>
            <a:ext cx="9503364" cy="406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4430" indent="-382215" lvl="1">
              <a:lnSpc>
                <a:spcPts val="8851"/>
              </a:lnSpc>
              <a:buFont typeface="Arial"/>
              <a:buChar char="•"/>
            </a:pPr>
            <a:r>
              <a:rPr lang="en-US" b="true" sz="3540" spc="3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BREADTH FIRST SEARCH(BFS)</a:t>
            </a:r>
          </a:p>
          <a:p>
            <a:pPr algn="l" marL="764430" indent="-382215" lvl="1">
              <a:lnSpc>
                <a:spcPts val="8851"/>
              </a:lnSpc>
              <a:buFont typeface="Arial"/>
              <a:buChar char="•"/>
            </a:pPr>
            <a:r>
              <a:rPr lang="en-US" b="true" sz="3540" spc="3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DEPTH FIRST SEARCH</a:t>
            </a:r>
            <a:r>
              <a:rPr lang="en-US" sz="3540" spc="3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b="true" sz="3540" spc="3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DFS)</a:t>
            </a:r>
          </a:p>
          <a:p>
            <a:pPr algn="l">
              <a:lnSpc>
                <a:spcPts val="1760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850279" y="4047070"/>
            <a:ext cx="7407831" cy="3080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2752" indent="-396376" lvl="1">
              <a:lnSpc>
                <a:spcPts val="5140"/>
              </a:lnSpc>
              <a:buFont typeface="Arial"/>
              <a:buChar char="•"/>
            </a:pPr>
            <a:r>
              <a:rPr lang="en-US" b="true" sz="3671" spc="33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DIJKSTRA’S ALGORITHM</a:t>
            </a:r>
          </a:p>
          <a:p>
            <a:pPr algn="ctr">
              <a:lnSpc>
                <a:spcPts val="5679"/>
              </a:lnSpc>
            </a:pPr>
            <a:r>
              <a:rPr lang="en-US" b="true" sz="2271" spc="20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(COST-BASED SHORTEST PATH)</a:t>
            </a:r>
          </a:p>
          <a:p>
            <a:pPr algn="ctr" marL="792752" indent="-396376" lvl="1">
              <a:lnSpc>
                <a:spcPts val="9179"/>
              </a:lnSpc>
              <a:buFont typeface="Arial"/>
              <a:buChar char="•"/>
            </a:pPr>
            <a:r>
              <a:rPr lang="en-US" b="true" sz="3671" spc="33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A* Search Algorithm</a:t>
            </a:r>
          </a:p>
          <a:p>
            <a:pPr algn="ctr">
              <a:lnSpc>
                <a:spcPts val="5679"/>
              </a:lnSpc>
            </a:pPr>
            <a:r>
              <a:rPr lang="en-US" b="true" sz="2271" spc="20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       (HEURISTIC-BASED OPTIMAL SEARCH)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104137" y="2458873"/>
            <a:ext cx="6448363" cy="1022903"/>
            <a:chOff x="0" y="0"/>
            <a:chExt cx="2561938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61938" cy="406400"/>
            </a:xfrm>
            <a:custGeom>
              <a:avLst/>
              <a:gdLst/>
              <a:ahLst/>
              <a:cxnLst/>
              <a:rect r="r" b="b" t="t" l="l"/>
              <a:pathLst>
                <a:path h="406400" w="2561938">
                  <a:moveTo>
                    <a:pt x="2358738" y="0"/>
                  </a:moveTo>
                  <a:cubicBezTo>
                    <a:pt x="2470962" y="0"/>
                    <a:pt x="2561938" y="90976"/>
                    <a:pt x="2561938" y="203200"/>
                  </a:cubicBezTo>
                  <a:cubicBezTo>
                    <a:pt x="2561938" y="315424"/>
                    <a:pt x="2470962" y="406400"/>
                    <a:pt x="23587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47625"/>
              <a:ext cx="2561938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43"/>
                </a:lnSpc>
              </a:pPr>
              <a:r>
                <a:rPr lang="en-US" sz="1900" spc="174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ADVANCED / INFORMED GRAPH SEARCH ALGORITHMS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93520" y="-432037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4821" y="4182528"/>
            <a:ext cx="1152525" cy="1152525"/>
          </a:xfrm>
          <a:custGeom>
            <a:avLst/>
            <a:gdLst/>
            <a:ahLst/>
            <a:cxnLst/>
            <a:rect r="r" b="b" t="t" l="l"/>
            <a:pathLst>
              <a:path h="1152525" w="1152525">
                <a:moveTo>
                  <a:pt x="0" y="0"/>
                </a:moveTo>
                <a:lnTo>
                  <a:pt x="1152525" y="0"/>
                </a:lnTo>
                <a:lnTo>
                  <a:pt x="1152525" y="1152525"/>
                </a:lnTo>
                <a:lnTo>
                  <a:pt x="0" y="1152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98320" y="2075834"/>
            <a:ext cx="3519859" cy="766076"/>
            <a:chOff x="0" y="0"/>
            <a:chExt cx="186726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7269" cy="406400"/>
            </a:xfrm>
            <a:custGeom>
              <a:avLst/>
              <a:gdLst/>
              <a:ahLst/>
              <a:cxnLst/>
              <a:rect r="r" b="b" t="t" l="l"/>
              <a:pathLst>
                <a:path h="406400" w="1867269">
                  <a:moveTo>
                    <a:pt x="1664069" y="0"/>
                  </a:moveTo>
                  <a:cubicBezTo>
                    <a:pt x="1776293" y="0"/>
                    <a:pt x="1867269" y="90976"/>
                    <a:pt x="1867269" y="203200"/>
                  </a:cubicBezTo>
                  <a:cubicBezTo>
                    <a:pt x="1867269" y="315424"/>
                    <a:pt x="1776293" y="406400"/>
                    <a:pt x="16640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1867269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WHAT IS </a:t>
              </a:r>
              <a:r>
                <a:rPr lang="en-US" sz="2500" spc="230">
                  <a:solidFill>
                    <a:srgbClr val="DE3893"/>
                  </a:solidFill>
                  <a:latin typeface="Garet"/>
                  <a:ea typeface="Garet"/>
                  <a:cs typeface="Garet"/>
                  <a:sym typeface="Garet"/>
                </a:rPr>
                <a:t>DFS</a:t>
              </a: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?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57346" y="3408570"/>
            <a:ext cx="12245116" cy="252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6050" indent="-273025" lvl="1">
              <a:lnSpc>
                <a:spcPts val="5134"/>
              </a:lnSpc>
              <a:buFont typeface="Arial"/>
              <a:buChar char="•"/>
            </a:pPr>
            <a:r>
              <a:rPr lang="en-US" sz="2529" spc="2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Depth-First Search (DFS) is a graph/tree traversal algorithm</a:t>
            </a:r>
          </a:p>
          <a:p>
            <a:pPr algn="l">
              <a:lnSpc>
                <a:spcPts val="5134"/>
              </a:lnSpc>
            </a:pPr>
            <a:r>
              <a:rPr lang="en-US" sz="2529" spc="2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l" marL="546050" indent="-273025" lvl="1">
              <a:lnSpc>
                <a:spcPts val="5134"/>
              </a:lnSpc>
              <a:buFont typeface="Arial"/>
              <a:buChar char="•"/>
            </a:pPr>
            <a:r>
              <a:rPr lang="en-US" sz="2529" spc="2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DFS explores nodes by going as deep as possible along a path before backtracking.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0558" y="6351894"/>
            <a:ext cx="15031942" cy="9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725"/>
              </a:lnSpc>
              <a:buFont typeface="Arial"/>
              <a:buChar char="•"/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It uses a stack (or recursion) and is useful for path finding, cycle detection, and connectivity checks.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570737" y="343913"/>
            <a:ext cx="9146526" cy="972369"/>
            <a:chOff x="0" y="0"/>
            <a:chExt cx="3987024" cy="4238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87024" cy="423861"/>
            </a:xfrm>
            <a:custGeom>
              <a:avLst/>
              <a:gdLst/>
              <a:ahLst/>
              <a:cxnLst/>
              <a:rect r="r" b="b" t="t" l="l"/>
              <a:pathLst>
                <a:path h="423861" w="3987024">
                  <a:moveTo>
                    <a:pt x="3783824" y="0"/>
                  </a:moveTo>
                  <a:cubicBezTo>
                    <a:pt x="3896048" y="0"/>
                    <a:pt x="3987024" y="94885"/>
                    <a:pt x="3987024" y="211931"/>
                  </a:cubicBezTo>
                  <a:cubicBezTo>
                    <a:pt x="3987024" y="328977"/>
                    <a:pt x="3896048" y="423861"/>
                    <a:pt x="3783824" y="423861"/>
                  </a:cubicBezTo>
                  <a:lnTo>
                    <a:pt x="203200" y="423861"/>
                  </a:lnTo>
                  <a:cubicBezTo>
                    <a:pt x="90976" y="423861"/>
                    <a:pt x="0" y="328977"/>
                    <a:pt x="0" y="211931"/>
                  </a:cubicBezTo>
                  <a:cubicBezTo>
                    <a:pt x="0" y="948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47625"/>
              <a:ext cx="3987024" cy="376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DEPTH FIRST SEARCH</a:t>
              </a:r>
              <a:r>
                <a:rPr lang="en-US" sz="2500" spc="230">
                  <a:solidFill>
                    <a:srgbClr val="DE3893"/>
                  </a:solidFill>
                  <a:latin typeface="Garet"/>
                  <a:ea typeface="Garet"/>
                  <a:cs typeface="Garet"/>
                  <a:sym typeface="Garet"/>
                </a:rPr>
                <a:t>(DFS)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70737" y="343913"/>
            <a:ext cx="9146526" cy="972369"/>
            <a:chOff x="0" y="0"/>
            <a:chExt cx="3987024" cy="4238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7024" cy="423861"/>
            </a:xfrm>
            <a:custGeom>
              <a:avLst/>
              <a:gdLst/>
              <a:ahLst/>
              <a:cxnLst/>
              <a:rect r="r" b="b" t="t" l="l"/>
              <a:pathLst>
                <a:path h="423861" w="3987024">
                  <a:moveTo>
                    <a:pt x="3783824" y="0"/>
                  </a:moveTo>
                  <a:cubicBezTo>
                    <a:pt x="3896048" y="0"/>
                    <a:pt x="3987024" y="94885"/>
                    <a:pt x="3987024" y="211931"/>
                  </a:cubicBezTo>
                  <a:cubicBezTo>
                    <a:pt x="3987024" y="328977"/>
                    <a:pt x="3896048" y="423861"/>
                    <a:pt x="3783824" y="423861"/>
                  </a:cubicBezTo>
                  <a:lnTo>
                    <a:pt x="203200" y="423861"/>
                  </a:lnTo>
                  <a:cubicBezTo>
                    <a:pt x="90976" y="423861"/>
                    <a:pt x="0" y="328977"/>
                    <a:pt x="0" y="211931"/>
                  </a:cubicBezTo>
                  <a:cubicBezTo>
                    <a:pt x="0" y="948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987024" cy="376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DEPTH FIRST SEARCH</a:t>
              </a:r>
              <a:r>
                <a:rPr lang="en-US" sz="2500" spc="230">
                  <a:solidFill>
                    <a:srgbClr val="DE3893"/>
                  </a:solidFill>
                  <a:latin typeface="Garet"/>
                  <a:ea typeface="Garet"/>
                  <a:cs typeface="Garet"/>
                  <a:sym typeface="Garet"/>
                </a:rPr>
                <a:t>(DFS)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93520" y="-432037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821" y="4182528"/>
            <a:ext cx="1152525" cy="1152525"/>
          </a:xfrm>
          <a:custGeom>
            <a:avLst/>
            <a:gdLst/>
            <a:ahLst/>
            <a:cxnLst/>
            <a:rect r="r" b="b" t="t" l="l"/>
            <a:pathLst>
              <a:path h="1152525" w="1152525">
                <a:moveTo>
                  <a:pt x="0" y="0"/>
                </a:moveTo>
                <a:lnTo>
                  <a:pt x="1152525" y="0"/>
                </a:lnTo>
                <a:lnTo>
                  <a:pt x="1152525" y="1152525"/>
                </a:lnTo>
                <a:lnTo>
                  <a:pt x="0" y="1152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09064" y="1712225"/>
            <a:ext cx="5010445" cy="766076"/>
            <a:chOff x="0" y="0"/>
            <a:chExt cx="2658018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8018" cy="406400"/>
            </a:xfrm>
            <a:custGeom>
              <a:avLst/>
              <a:gdLst/>
              <a:ahLst/>
              <a:cxnLst/>
              <a:rect r="r" b="b" t="t" l="l"/>
              <a:pathLst>
                <a:path h="406400" w="2658018">
                  <a:moveTo>
                    <a:pt x="2454818" y="0"/>
                  </a:moveTo>
                  <a:cubicBezTo>
                    <a:pt x="2567043" y="0"/>
                    <a:pt x="2658018" y="90976"/>
                    <a:pt x="2658018" y="203200"/>
                  </a:cubicBezTo>
                  <a:cubicBezTo>
                    <a:pt x="2658018" y="315424"/>
                    <a:pt x="2567043" y="406400"/>
                    <a:pt x="24548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2658018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HOW </a:t>
              </a:r>
              <a:r>
                <a:rPr lang="en-US" sz="2500" spc="230">
                  <a:solidFill>
                    <a:srgbClr val="DE3893"/>
                  </a:solidFill>
                  <a:latin typeface="Garet"/>
                  <a:ea typeface="Garet"/>
                  <a:cs typeface="Garet"/>
                  <a:sym typeface="Garet"/>
                </a:rPr>
                <a:t>DFS</a:t>
              </a: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 WORKS?</a:t>
              </a:r>
            </a:p>
          </p:txBody>
        </p:sp>
      </p:grp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319734" y="3471399"/>
            <a:ext cx="7315200" cy="4114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57346" y="2744178"/>
            <a:ext cx="9762388" cy="136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3"/>
              </a:lnSpc>
              <a:spcBef>
                <a:spcPct val="0"/>
              </a:spcBef>
            </a:pPr>
            <a:r>
              <a:rPr lang="en-US" sz="2595" spc="23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DFS starts from a node and explores as deep as possible along each branch before backtracking to explore other paths.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9064" y="4230822"/>
            <a:ext cx="9910669" cy="4054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973" indent="-330486" lvl="1">
              <a:lnSpc>
                <a:spcPts val="6551"/>
              </a:lnSpc>
              <a:buFont typeface="Arial"/>
              <a:buChar char="•"/>
            </a:pPr>
            <a:r>
              <a:rPr lang="en-US" sz="306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Starts at the root node.</a:t>
            </a:r>
          </a:p>
          <a:p>
            <a:pPr algn="just" marL="660973" indent="-330486" lvl="1">
              <a:lnSpc>
                <a:spcPts val="6551"/>
              </a:lnSpc>
              <a:buFont typeface="Arial"/>
              <a:buChar char="•"/>
            </a:pPr>
            <a:r>
              <a:rPr lang="en-US" sz="306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Visit one adjacent node and keep going deeper</a:t>
            </a:r>
          </a:p>
          <a:p>
            <a:pPr algn="just" marL="660973" indent="-330486" lvl="1">
              <a:lnSpc>
                <a:spcPts val="6551"/>
              </a:lnSpc>
              <a:buFont typeface="Arial"/>
              <a:buChar char="•"/>
            </a:pPr>
            <a:r>
              <a:rPr lang="en-US" sz="306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Backtrack when no unvisited nodes remain</a:t>
            </a:r>
          </a:p>
          <a:p>
            <a:pPr algn="just" marL="660973" indent="-330486" lvl="1">
              <a:lnSpc>
                <a:spcPts val="6551"/>
              </a:lnSpc>
              <a:buFont typeface="Arial"/>
              <a:buChar char="•"/>
            </a:pPr>
            <a:r>
              <a:rPr lang="en-US" sz="306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Continue until all nodes are visited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70737" y="343913"/>
            <a:ext cx="9146526" cy="972369"/>
            <a:chOff x="0" y="0"/>
            <a:chExt cx="3987024" cy="4238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7024" cy="423861"/>
            </a:xfrm>
            <a:custGeom>
              <a:avLst/>
              <a:gdLst/>
              <a:ahLst/>
              <a:cxnLst/>
              <a:rect r="r" b="b" t="t" l="l"/>
              <a:pathLst>
                <a:path h="423861" w="3987024">
                  <a:moveTo>
                    <a:pt x="3783824" y="0"/>
                  </a:moveTo>
                  <a:cubicBezTo>
                    <a:pt x="3896048" y="0"/>
                    <a:pt x="3987024" y="94885"/>
                    <a:pt x="3987024" y="211931"/>
                  </a:cubicBezTo>
                  <a:cubicBezTo>
                    <a:pt x="3987024" y="328977"/>
                    <a:pt x="3896048" y="423861"/>
                    <a:pt x="3783824" y="423861"/>
                  </a:cubicBezTo>
                  <a:lnTo>
                    <a:pt x="203200" y="423861"/>
                  </a:lnTo>
                  <a:cubicBezTo>
                    <a:pt x="90976" y="423861"/>
                    <a:pt x="0" y="328977"/>
                    <a:pt x="0" y="211931"/>
                  </a:cubicBezTo>
                  <a:cubicBezTo>
                    <a:pt x="0" y="948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987024" cy="376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DEPTH FIRST SEARCH</a:t>
              </a:r>
              <a:r>
                <a:rPr lang="en-US" sz="2500" spc="230">
                  <a:solidFill>
                    <a:srgbClr val="DE3893"/>
                  </a:solidFill>
                  <a:latin typeface="Garet"/>
                  <a:ea typeface="Garet"/>
                  <a:cs typeface="Garet"/>
                  <a:sym typeface="Garet"/>
                </a:rPr>
                <a:t>(DFS)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015874" y="830098"/>
            <a:ext cx="1628775" cy="1628775"/>
          </a:xfrm>
          <a:custGeom>
            <a:avLst/>
            <a:gdLst/>
            <a:ahLst/>
            <a:cxnLst/>
            <a:rect r="r" b="b" t="t" l="l"/>
            <a:pathLst>
              <a:path h="1628775" w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5525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105700" y="7306913"/>
            <a:ext cx="555524" cy="558571"/>
          </a:xfrm>
          <a:custGeom>
            <a:avLst/>
            <a:gdLst/>
            <a:ahLst/>
            <a:cxnLst/>
            <a:rect r="r" b="b" t="t" l="l"/>
            <a:pathLst>
              <a:path h="558571" w="555524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93520" y="-432037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821" y="4182528"/>
            <a:ext cx="1152525" cy="1152525"/>
          </a:xfrm>
          <a:custGeom>
            <a:avLst/>
            <a:gdLst/>
            <a:ahLst/>
            <a:cxnLst/>
            <a:rect r="r" b="b" t="t" l="l"/>
            <a:pathLst>
              <a:path h="1152525" w="1152525">
                <a:moveTo>
                  <a:pt x="0" y="0"/>
                </a:moveTo>
                <a:lnTo>
                  <a:pt x="1152525" y="0"/>
                </a:lnTo>
                <a:lnTo>
                  <a:pt x="1152525" y="1152525"/>
                </a:lnTo>
                <a:lnTo>
                  <a:pt x="0" y="1152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09064" y="1712225"/>
            <a:ext cx="5010445" cy="766076"/>
            <a:chOff x="0" y="0"/>
            <a:chExt cx="2658018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8018" cy="406400"/>
            </a:xfrm>
            <a:custGeom>
              <a:avLst/>
              <a:gdLst/>
              <a:ahLst/>
              <a:cxnLst/>
              <a:rect r="r" b="b" t="t" l="l"/>
              <a:pathLst>
                <a:path h="406400" w="2658018">
                  <a:moveTo>
                    <a:pt x="2454818" y="0"/>
                  </a:moveTo>
                  <a:cubicBezTo>
                    <a:pt x="2567043" y="0"/>
                    <a:pt x="2658018" y="90976"/>
                    <a:pt x="2658018" y="203200"/>
                  </a:cubicBezTo>
                  <a:cubicBezTo>
                    <a:pt x="2658018" y="315424"/>
                    <a:pt x="2567043" y="406400"/>
                    <a:pt x="24548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2658018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APPLICATIONS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212040" y="1834555"/>
            <a:ext cx="5010445" cy="766076"/>
            <a:chOff x="0" y="0"/>
            <a:chExt cx="2658018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8018" cy="406400"/>
            </a:xfrm>
            <a:custGeom>
              <a:avLst/>
              <a:gdLst/>
              <a:ahLst/>
              <a:cxnLst/>
              <a:rect r="r" b="b" t="t" l="l"/>
              <a:pathLst>
                <a:path h="406400" w="2658018">
                  <a:moveTo>
                    <a:pt x="2454818" y="0"/>
                  </a:moveTo>
                  <a:cubicBezTo>
                    <a:pt x="2567043" y="0"/>
                    <a:pt x="2658018" y="90976"/>
                    <a:pt x="2658018" y="203200"/>
                  </a:cubicBezTo>
                  <a:cubicBezTo>
                    <a:pt x="2658018" y="315424"/>
                    <a:pt x="2567043" y="406400"/>
                    <a:pt x="24548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2658018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5"/>
                </a:lnSpc>
              </a:pPr>
              <a:r>
                <a:rPr lang="en-US" sz="2500" spc="23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CODE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610786" y="2998822"/>
            <a:ext cx="7297866" cy="5586821"/>
          </a:xfrm>
          <a:custGeom>
            <a:avLst/>
            <a:gdLst/>
            <a:ahLst/>
            <a:cxnLst/>
            <a:rect r="r" b="b" t="t" l="l"/>
            <a:pathLst>
              <a:path h="5586821" w="7297866">
                <a:moveTo>
                  <a:pt x="0" y="0"/>
                </a:moveTo>
                <a:lnTo>
                  <a:pt x="7297865" y="0"/>
                </a:lnTo>
                <a:lnTo>
                  <a:pt x="7297865" y="5586821"/>
                </a:lnTo>
                <a:lnTo>
                  <a:pt x="0" y="5586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80112" y="3061753"/>
            <a:ext cx="9430674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Path finding and maze solving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Cycle detection in graphs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Topological sorting in DAGs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Finding connected components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23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Used in backtracking problems (e.g., puzzles)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DAG-AY7mn4g</dc:identifier>
  <dcterms:modified xsi:type="dcterms:W3CDTF">2011-08-01T06:04:30Z</dcterms:modified>
  <cp:revision>1</cp:revision>
  <dc:title>MidEval_Group2</dc:title>
</cp:coreProperties>
</file>